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drawings/drawing1.xml" ContentType="application/vnd.openxmlformats-officedocument.drawingml.chartshapes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ppt/charts/chart20.xml" ContentType="application/vnd.openxmlformats-officedocument.drawingml.chart+xml"/>
  <Override PartName="/ppt/charts/chart21.xml" ContentType="application/vnd.openxmlformats-officedocument.drawingml.chart+xml"/>
  <Override PartName="/ppt/charts/chart22.xml" ContentType="application/vnd.openxmlformats-officedocument.drawingml.chart+xml"/>
  <Override PartName="/ppt/charts/chart23.xml" ContentType="application/vnd.openxmlformats-officedocument.drawingml.chart+xml"/>
  <Override PartName="/ppt/charts/chart24.xml" ContentType="application/vnd.openxmlformats-officedocument.drawingml.chart+xml"/>
  <Override PartName="/ppt/charts/chart25.xml" ContentType="application/vnd.openxmlformats-officedocument.drawingml.chart+xml"/>
  <Override PartName="/ppt/charts/chart26.xml" ContentType="application/vnd.openxmlformats-officedocument.drawingml.chart+xml"/>
  <Override PartName="/ppt/charts/chart27.xml" ContentType="application/vnd.openxmlformats-officedocument.drawingml.chart+xml"/>
  <Override PartName="/ppt/charts/chart28.xml" ContentType="application/vnd.openxmlformats-officedocument.drawingml.chart+xml"/>
  <Override PartName="/ppt/charts/chart29.xml" ContentType="application/vnd.openxmlformats-officedocument.drawingml.chart+xml"/>
  <Override PartName="/ppt/charts/chart30.xml" ContentType="application/vnd.openxmlformats-officedocument.drawingml.chart+xml"/>
  <Override PartName="/ppt/charts/chart31.xml" ContentType="application/vnd.openxmlformats-officedocument.drawingml.chart+xml"/>
  <Override PartName="/ppt/charts/chart32.xml" ContentType="application/vnd.openxmlformats-officedocument.drawingml.chart+xml"/>
  <Override PartName="/ppt/charts/chart33.xml" ContentType="application/vnd.openxmlformats-officedocument.drawingml.chart+xml"/>
  <Override PartName="/ppt/charts/chart34.xml" ContentType="application/vnd.openxmlformats-officedocument.drawingml.chart+xml"/>
  <Override PartName="/ppt/charts/chart35.xml" ContentType="application/vnd.openxmlformats-officedocument.drawingml.chart+xml"/>
  <Override PartName="/ppt/charts/chart36.xml" ContentType="application/vnd.openxmlformats-officedocument.drawingml.chart+xml"/>
  <Override PartName="/ppt/charts/chart37.xml" ContentType="application/vnd.openxmlformats-officedocument.drawingml.chart+xml"/>
  <Override PartName="/ppt/charts/chart38.xml" ContentType="application/vnd.openxmlformats-officedocument.drawingml.chart+xml"/>
  <Override PartName="/ppt/charts/chart39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olors1.xml" ContentType="application/vnd.ms-office.chartcolorstyle+xml"/>
  <Override PartName="/ppt/charts/style1.xml" ContentType="application/vnd.ms-office.chartstyle+xml"/>
  <Override PartName="/ppt/charts/colors2.xml" ContentType="application/vnd.ms-office.chartcolorstyle+xml"/>
  <Override PartName="/ppt/charts/style2.xml" ContentType="application/vnd.ms-office.chartstyle+xml"/>
  <Override PartName="/ppt/charts/colors3.xml" ContentType="application/vnd.ms-office.chartcolorstyle+xml"/>
  <Override PartName="/ppt/charts/style3.xml" ContentType="application/vnd.ms-office.chartstyle+xml"/>
  <Override PartName="/ppt/charts/colors4.xml" ContentType="application/vnd.ms-office.chartcolorstyle+xml"/>
  <Override PartName="/ppt/charts/style4.xml" ContentType="application/vnd.ms-office.chartstyle+xml"/>
  <Override PartName="/ppt/charts/colors5.xml" ContentType="application/vnd.ms-office.chartcolorstyle+xml"/>
  <Override PartName="/ppt/charts/style5.xml" ContentType="application/vnd.ms-office.chartstyle+xml"/>
  <Override PartName="/ppt/charts/colors6.xml" ContentType="application/vnd.ms-office.chartcolorstyle+xml"/>
  <Override PartName="/ppt/charts/style6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72" r:id="rId2"/>
    <p:sldId id="315" r:id="rId3"/>
    <p:sldId id="262" r:id="rId4"/>
    <p:sldId id="298" r:id="rId5"/>
    <p:sldId id="297" r:id="rId6"/>
    <p:sldId id="318" r:id="rId7"/>
    <p:sldId id="275" r:id="rId8"/>
    <p:sldId id="314" r:id="rId9"/>
    <p:sldId id="274" r:id="rId10"/>
    <p:sldId id="257" r:id="rId11"/>
    <p:sldId id="299" r:id="rId12"/>
    <p:sldId id="300" r:id="rId13"/>
    <p:sldId id="301" r:id="rId14"/>
    <p:sldId id="302" r:id="rId15"/>
    <p:sldId id="304" r:id="rId16"/>
    <p:sldId id="305" r:id="rId17"/>
    <p:sldId id="306" r:id="rId18"/>
    <p:sldId id="307" r:id="rId19"/>
    <p:sldId id="308" r:id="rId20"/>
    <p:sldId id="309" r:id="rId21"/>
    <p:sldId id="310" r:id="rId22"/>
    <p:sldId id="311" r:id="rId23"/>
    <p:sldId id="312" r:id="rId24"/>
    <p:sldId id="316" r:id="rId25"/>
    <p:sldId id="317" r:id="rId26"/>
    <p:sldId id="292" r:id="rId27"/>
    <p:sldId id="313" r:id="rId28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118" d="100"/>
          <a:sy n="118" d="100"/>
        </p:scale>
        <p:origin x="-1434" y="-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5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6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7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8.xlsx"/></Relationships>
</file>

<file path=ppt/charts/_rels/chart19.xml.rels><?xml version="1.0" encoding="UTF-8" standalone="yes"?>
<Relationships xmlns="http://schemas.openxmlformats.org/package/2006/relationships"><Relationship Id="rId3" Type="http://schemas.microsoft.com/office/2011/relationships/chartStyle" Target="style5.xml"/><Relationship Id="rId2" Type="http://schemas.microsoft.com/office/2011/relationships/chartColorStyle" Target="colors5.xml"/><Relationship Id="rId1" Type="http://schemas.openxmlformats.org/officeDocument/2006/relationships/package" Target="../embeddings/Microsoft_Excel_Worksheet19.xlsx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Microsoft_Excel_Worksheet2.xlsx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0.xlsx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1.xlsx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2.xlsx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3.xlsx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4.xlsx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5.xlsx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6.xlsx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7.xlsx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8.xlsx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9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3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0.xlsx"/></Relationships>
</file>

<file path=ppt/charts/_rels/chart3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1.xlsx"/></Relationships>
</file>

<file path=ppt/charts/_rels/chart3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2.xlsx"/></Relationships>
</file>

<file path=ppt/charts/_rels/chart3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3.xlsx"/></Relationships>
</file>

<file path=ppt/charts/_rels/chart3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4.xlsx"/></Relationships>
</file>

<file path=ppt/charts/_rels/chart3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5.xlsx"/></Relationships>
</file>

<file path=ppt/charts/_rels/chart3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6.xlsx"/></Relationships>
</file>

<file path=ppt/charts/_rels/chart3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7.xlsx"/></Relationships>
</file>

<file path=ppt/charts/_rels/chart3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8.xlsx"/></Relationships>
</file>

<file path=ppt/charts/_rels/chart39.xml.rels><?xml version="1.0" encoding="UTF-8" standalone="yes"?>
<Relationships xmlns="http://schemas.openxmlformats.org/package/2006/relationships"><Relationship Id="rId3" Type="http://schemas.microsoft.com/office/2011/relationships/chartStyle" Target="style6.xml"/><Relationship Id="rId2" Type="http://schemas.microsoft.com/office/2011/relationships/chartColorStyle" Target="colors6.xml"/><Relationship Id="rId1" Type="http://schemas.openxmlformats.org/officeDocument/2006/relationships/package" Target="../embeddings/Microsoft_Excel_Worksheet39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3" Type="http://schemas.microsoft.com/office/2011/relationships/chartStyle" Target="style3.xml"/><Relationship Id="rId2" Type="http://schemas.microsoft.com/office/2011/relationships/chartColorStyle" Target="colors3.xml"/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3" Type="http://schemas.microsoft.com/office/2011/relationships/chartStyle" Target="style4.xml"/><Relationship Id="rId2" Type="http://schemas.microsoft.com/office/2011/relationships/chartColorStyle" Target="colors4.xml"/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Nationwide</c:v>
                </c:pt>
              </c:strCache>
            </c:strRef>
          </c:tx>
          <c:dLbls>
            <c:dLbl>
              <c:idx val="8"/>
              <c:spPr/>
              <c:txPr>
                <a:bodyPr/>
                <a:lstStyle/>
                <a:p>
                  <a:pPr>
                    <a:defRPr b="0"/>
                  </a:pPr>
                  <a:endParaRPr lang="en-US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spPr>
                <a:solidFill>
                  <a:srgbClr val="00B0F0"/>
                </a:solidFill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b="1"/>
                  </a:pPr>
                  <a:endParaRPr lang="en-US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0"/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Sheet1!$B$1:$K$1</c:f>
              <c:strCache>
                <c:ptCount val="10"/>
                <c:pt idx="0">
                  <c:v>1999</c:v>
                </c:pt>
                <c:pt idx="1">
                  <c:v>2003</c:v>
                </c:pt>
                <c:pt idx="2">
                  <c:v>2006</c:v>
                </c:pt>
                <c:pt idx="3">
                  <c:v>2009</c:v>
                </c:pt>
                <c:pt idx="4">
                  <c:v>2013</c:v>
                </c:pt>
                <c:pt idx="5">
                  <c:v>2015</c:v>
                </c:pt>
                <c:pt idx="6">
                  <c:v>Apr-19</c:v>
                </c:pt>
                <c:pt idx="7">
                  <c:v>Sep-19</c:v>
                </c:pt>
                <c:pt idx="8">
                  <c:v>2020</c:v>
                </c:pt>
                <c:pt idx="9">
                  <c:v>2021</c:v>
                </c:pt>
              </c:strCache>
            </c:strRef>
          </c:cat>
          <c:val>
            <c:numRef>
              <c:f>Sheet1!$B$2:$K$2</c:f>
              <c:numCache>
                <c:formatCode>0.0%</c:formatCode>
                <c:ptCount val="10"/>
                <c:pt idx="0">
                  <c:v>0.78700000000000003</c:v>
                </c:pt>
                <c:pt idx="1">
                  <c:v>0.67800000000000005</c:v>
                </c:pt>
                <c:pt idx="2">
                  <c:v>0.63500000000000001</c:v>
                </c:pt>
                <c:pt idx="3">
                  <c:v>0.64700000000000002</c:v>
                </c:pt>
                <c:pt idx="4">
                  <c:v>0.67800000000000005</c:v>
                </c:pt>
                <c:pt idx="5">
                  <c:v>0.72299999999999998</c:v>
                </c:pt>
                <c:pt idx="6">
                  <c:v>0.68500000000000005</c:v>
                </c:pt>
                <c:pt idx="7">
                  <c:v>0.69799999999999995</c:v>
                </c:pt>
                <c:pt idx="8">
                  <c:v>0.71499999999999997</c:v>
                </c:pt>
                <c:pt idx="9">
                  <c:v>0.67400000000000004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016E-47EE-AC0F-2D264D88A504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Arab localities</c:v>
                </c:pt>
              </c:strCache>
            </c:strRef>
          </c:tx>
          <c:dLbls>
            <c:dLbl>
              <c:idx val="8"/>
              <c:spPr/>
              <c:txPr>
                <a:bodyPr/>
                <a:lstStyle/>
                <a:p>
                  <a:pPr>
                    <a:defRPr b="0"/>
                  </a:pPr>
                  <a:endParaRPr lang="en-US"/>
                </a:p>
              </c:txPr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spPr>
                <a:solidFill>
                  <a:schemeClr val="accent2">
                    <a:lumMod val="60000"/>
                    <a:lumOff val="40000"/>
                  </a:schemeClr>
                </a:solidFill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b="1"/>
                  </a:pPr>
                  <a:endParaRPr lang="en-US"/>
                </a:p>
              </c:txPr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0"/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Sheet1!$B$1:$K$1</c:f>
              <c:strCache>
                <c:ptCount val="10"/>
                <c:pt idx="0">
                  <c:v>1999</c:v>
                </c:pt>
                <c:pt idx="1">
                  <c:v>2003</c:v>
                </c:pt>
                <c:pt idx="2">
                  <c:v>2006</c:v>
                </c:pt>
                <c:pt idx="3">
                  <c:v>2009</c:v>
                </c:pt>
                <c:pt idx="4">
                  <c:v>2013</c:v>
                </c:pt>
                <c:pt idx="5">
                  <c:v>2015</c:v>
                </c:pt>
                <c:pt idx="6">
                  <c:v>Apr-19</c:v>
                </c:pt>
                <c:pt idx="7">
                  <c:v>Sep-19</c:v>
                </c:pt>
                <c:pt idx="8">
                  <c:v>2020</c:v>
                </c:pt>
                <c:pt idx="9">
                  <c:v>2021</c:v>
                </c:pt>
              </c:strCache>
            </c:strRef>
          </c:cat>
          <c:val>
            <c:numRef>
              <c:f>Sheet1!$B$3:$K$3</c:f>
              <c:numCache>
                <c:formatCode>0.0%</c:formatCode>
                <c:ptCount val="10"/>
                <c:pt idx="0">
                  <c:v>0.75</c:v>
                </c:pt>
                <c:pt idx="1">
                  <c:v>0.62</c:v>
                </c:pt>
                <c:pt idx="2">
                  <c:v>0.56299999999999994</c:v>
                </c:pt>
                <c:pt idx="3">
                  <c:v>0.53400000000000003</c:v>
                </c:pt>
                <c:pt idx="4">
                  <c:v>0.56499999999999995</c:v>
                </c:pt>
                <c:pt idx="5">
                  <c:v>0.63500000000000001</c:v>
                </c:pt>
                <c:pt idx="6">
                  <c:v>0.49199999999999999</c:v>
                </c:pt>
                <c:pt idx="7">
                  <c:v>0.59199999999999997</c:v>
                </c:pt>
                <c:pt idx="8">
                  <c:v>0.64800000000000002</c:v>
                </c:pt>
                <c:pt idx="9">
                  <c:v>0.44600000000000001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016E-47EE-AC0F-2D264D88A50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58002176"/>
        <c:axId val="158028544"/>
      </c:lineChart>
      <c:catAx>
        <c:axId val="15800217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158028544"/>
        <c:crosses val="autoZero"/>
        <c:auto val="1"/>
        <c:lblAlgn val="ctr"/>
        <c:lblOffset val="100"/>
        <c:noMultiLvlLbl val="0"/>
      </c:catAx>
      <c:valAx>
        <c:axId val="158028544"/>
        <c:scaling>
          <c:orientation val="minMax"/>
          <c:min val="0.30000000000000004"/>
        </c:scaling>
        <c:delete val="1"/>
        <c:axPos val="l"/>
        <c:numFmt formatCode="0.0%" sourceLinked="1"/>
        <c:majorTickMark val="out"/>
        <c:minorTickMark val="none"/>
        <c:tickLblPos val="nextTo"/>
        <c:crossAx val="158002176"/>
        <c:crosses val="autoZero"/>
        <c:crossBetween val="between"/>
      </c:valAx>
    </c:plotArea>
    <c:legend>
      <c:legendPos val="tr"/>
      <c:layout/>
      <c:overlay val="1"/>
      <c:txPr>
        <a:bodyPr/>
        <a:lstStyle/>
        <a:p>
          <a:pPr>
            <a:defRPr b="1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8877349679286941E-2"/>
          <c:y val="2.7144313449184162E-2"/>
          <c:w val="0.94339195031885759"/>
          <c:h val="0.96499622401606777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3"/>
              </a:solidFill>
              <a:ln w="38100" cap="flat" cmpd="sng" algn="ctr">
                <a:solidFill>
                  <a:schemeClr val="lt1"/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1B22-421C-87D9-048116174302}"/>
              </c:ext>
            </c:extLst>
          </c:dPt>
          <c:dPt>
            <c:idx val="1"/>
            <c:bubble3D val="0"/>
            <c:spPr>
              <a:solidFill>
                <a:schemeClr val="accent1"/>
              </a:solidFill>
              <a:ln w="38100" cap="flat" cmpd="sng" algn="ctr">
                <a:solidFill>
                  <a:schemeClr val="lt1"/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1B22-421C-87D9-048116174302}"/>
              </c:ext>
            </c:extLst>
          </c:dPt>
          <c:dLbls>
            <c:dLbl>
              <c:idx val="0"/>
              <c:spPr/>
              <c:txPr>
                <a:bodyPr/>
                <a:lstStyle/>
                <a:p>
                  <a:pPr>
                    <a:defRPr sz="1600" b="1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"/>
              <c:spPr/>
              <c:txPr>
                <a:bodyPr/>
                <a:lstStyle/>
                <a:p>
                  <a:pPr>
                    <a:defRPr sz="1600" b="1">
                      <a:solidFill>
                        <a:schemeClr val="bg1"/>
                      </a:solidFill>
                    </a:defRPr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Arab parties</c:v>
                </c:pt>
                <c:pt idx="1">
                  <c:v>Jewish parties</c:v>
                </c:pt>
              </c:strCache>
            </c:strRef>
          </c:cat>
          <c:val>
            <c:numRef>
              <c:f>Sheet1!$B$2:$B$3</c:f>
              <c:numCache>
                <c:formatCode>0.0%</c:formatCode>
                <c:ptCount val="2"/>
                <c:pt idx="0">
                  <c:v>0.80200000000000005</c:v>
                </c:pt>
                <c:pt idx="1">
                  <c:v>0.19799999999999995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1B22-421C-87D9-048116174302}"/>
            </c:ext>
          </c:extLst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gradFill rotWithShape="1">
                <a:gsLst>
                  <a:gs pos="0">
                    <a:schemeClr val="accent3">
                      <a:tint val="50000"/>
                      <a:satMod val="300000"/>
                    </a:schemeClr>
                  </a:gs>
                  <a:gs pos="35000">
                    <a:schemeClr val="accent3">
                      <a:tint val="37000"/>
                      <a:satMod val="300000"/>
                    </a:schemeClr>
                  </a:gs>
                  <a:gs pos="100000">
                    <a:schemeClr val="accent3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3">
                    <a:shade val="95000"/>
                    <a:satMod val="105000"/>
                  </a:schemeClr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8CFB-4749-B46E-EE1195ED7B4E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6"/>
              </a:solidFill>
              <a:ln w="25400" cap="flat" cmpd="sng" algn="ctr">
                <a:solidFill>
                  <a:schemeClr val="accent6">
                    <a:shade val="50000"/>
                  </a:schemeClr>
                </a:solidFill>
                <a:prstDash val="solid"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8CFB-4749-B46E-EE1195ED7B4E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3"/>
              </a:solidFill>
              <a:ln w="25400" cap="flat" cmpd="sng" algn="ctr">
                <a:solidFill>
                  <a:schemeClr val="accent3">
                    <a:shade val="50000"/>
                  </a:schemeClr>
                </a:solidFill>
                <a:prstDash val="solid"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8CFB-4749-B46E-EE1195ED7B4E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5"/>
              </a:solidFill>
              <a:ln w="25400" cap="flat" cmpd="sng" algn="ctr">
                <a:solidFill>
                  <a:schemeClr val="accent5">
                    <a:shade val="50000"/>
                  </a:schemeClr>
                </a:solidFill>
                <a:prstDash val="solid"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8CFB-4749-B46E-EE1195ED7B4E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4"/>
              </a:solidFill>
              <a:ln w="25400" cap="flat" cmpd="sng" algn="ctr">
                <a:solidFill>
                  <a:schemeClr val="accent4">
                    <a:shade val="50000"/>
                  </a:schemeClr>
                </a:solidFill>
                <a:prstDash val="solid"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8CFB-4749-B46E-EE1195ED7B4E}"/>
              </c:ext>
            </c:extLst>
          </c:dPt>
          <c:dPt>
            <c:idx val="6"/>
            <c:invertIfNegative val="0"/>
            <c:bubble3D val="0"/>
            <c:spPr>
              <a:solidFill>
                <a:schemeClr val="dk1"/>
              </a:solidFill>
              <a:ln w="25400" cap="flat" cmpd="sng" algn="ctr">
                <a:solidFill>
                  <a:schemeClr val="dk1">
                    <a:shade val="50000"/>
                  </a:schemeClr>
                </a:solidFill>
                <a:prstDash val="solid"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8CFB-4749-B46E-EE1195ED7B4E}"/>
              </c:ext>
            </c:extLst>
          </c:dPt>
          <c:dPt>
            <c:idx val="7"/>
            <c:invertIfNegative val="0"/>
            <c:bubble3D val="0"/>
            <c:spPr>
              <a:gradFill rotWithShape="1">
                <a:gsLst>
                  <a:gs pos="0">
                    <a:schemeClr val="accent4">
                      <a:tint val="50000"/>
                      <a:satMod val="300000"/>
                    </a:schemeClr>
                  </a:gs>
                  <a:gs pos="35000">
                    <a:schemeClr val="accent4">
                      <a:tint val="37000"/>
                      <a:satMod val="300000"/>
                    </a:schemeClr>
                  </a:gs>
                  <a:gs pos="100000">
                    <a:schemeClr val="accent4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4">
                    <a:shade val="95000"/>
                    <a:satMod val="105000"/>
                  </a:schemeClr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8CFB-4749-B46E-EE1195ED7B4E}"/>
              </c:ext>
            </c:extLst>
          </c:dPt>
          <c:dPt>
            <c:idx val="8"/>
            <c:invertIfNegative val="0"/>
            <c:bubble3D val="0"/>
            <c:spPr>
              <a:gradFill rotWithShape="1">
                <a:gsLst>
                  <a:gs pos="0">
                    <a:schemeClr val="accent2">
                      <a:tint val="50000"/>
                      <a:satMod val="300000"/>
                    </a:schemeClr>
                  </a:gs>
                  <a:gs pos="35000">
                    <a:schemeClr val="accent2">
                      <a:tint val="37000"/>
                      <a:satMod val="300000"/>
                    </a:schemeClr>
                  </a:gs>
                  <a:gs pos="100000">
                    <a:schemeClr val="accent2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2">
                    <a:shade val="95000"/>
                    <a:satMod val="105000"/>
                  </a:schemeClr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8CFB-4749-B46E-EE1195ED7B4E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Sheet1!$A$2:$A$11</c:f>
              <c:strCache>
                <c:ptCount val="10"/>
                <c:pt idx="0">
                  <c:v>Joint List</c:v>
                </c:pt>
                <c:pt idx="1">
                  <c:v>UAL</c:v>
                </c:pt>
                <c:pt idx="2">
                  <c:v>Likud</c:v>
                </c:pt>
                <c:pt idx="3">
                  <c:v>Meretz</c:v>
                </c:pt>
                <c:pt idx="4">
                  <c:v>Yisrael Beitenu</c:v>
                </c:pt>
                <c:pt idx="5">
                  <c:v>Yesh Atid</c:v>
                </c:pt>
                <c:pt idx="6">
                  <c:v>Shas</c:v>
                </c:pt>
                <c:pt idx="7">
                  <c:v>New Hope</c:v>
                </c:pt>
                <c:pt idx="8">
                  <c:v>Blue-White</c:v>
                </c:pt>
                <c:pt idx="9">
                  <c:v>Labor</c:v>
                </c:pt>
              </c:strCache>
            </c:strRef>
          </c:cat>
          <c:val>
            <c:numRef>
              <c:f>Sheet1!$B$2:$B$11</c:f>
              <c:numCache>
                <c:formatCode>0.0%</c:formatCode>
                <c:ptCount val="10"/>
                <c:pt idx="0">
                  <c:v>0.435</c:v>
                </c:pt>
                <c:pt idx="1">
                  <c:v>0.316</c:v>
                </c:pt>
                <c:pt idx="2">
                  <c:v>6.4000000000000001E-2</c:v>
                </c:pt>
                <c:pt idx="3">
                  <c:v>3.5000000000000003E-2</c:v>
                </c:pt>
                <c:pt idx="4">
                  <c:v>0.05</c:v>
                </c:pt>
                <c:pt idx="5">
                  <c:v>2.8000000000000001E-2</c:v>
                </c:pt>
                <c:pt idx="6">
                  <c:v>1.7999999999999999E-2</c:v>
                </c:pt>
                <c:pt idx="7">
                  <c:v>1.6E-2</c:v>
                </c:pt>
                <c:pt idx="8">
                  <c:v>1.4E-2</c:v>
                </c:pt>
                <c:pt idx="9">
                  <c:v>1.2E-2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0-8CFB-4749-B46E-EE1195ED7B4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160105600"/>
        <c:axId val="160111616"/>
      </c:barChart>
      <c:catAx>
        <c:axId val="160105600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crossAx val="160111616"/>
        <c:crosses val="autoZero"/>
        <c:auto val="1"/>
        <c:lblAlgn val="ctr"/>
        <c:lblOffset val="100"/>
        <c:noMultiLvlLbl val="0"/>
      </c:catAx>
      <c:valAx>
        <c:axId val="160111616"/>
        <c:scaling>
          <c:orientation val="minMax"/>
        </c:scaling>
        <c:delete val="1"/>
        <c:axPos val="t"/>
        <c:numFmt formatCode="0.0%" sourceLinked="1"/>
        <c:majorTickMark val="none"/>
        <c:minorTickMark val="none"/>
        <c:tickLblPos val="nextTo"/>
        <c:crossAx val="16010560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8877349679286941E-2"/>
          <c:y val="2.7144313449184162E-2"/>
          <c:w val="0.94339195031885759"/>
          <c:h val="0.96499622401606777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3"/>
              </a:solidFill>
              <a:ln w="38100" cap="flat" cmpd="sng" algn="ctr">
                <a:solidFill>
                  <a:schemeClr val="lt1"/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C0A1-49C0-89AB-662B5F2E2031}"/>
              </c:ext>
            </c:extLst>
          </c:dPt>
          <c:dPt>
            <c:idx val="1"/>
            <c:bubble3D val="0"/>
            <c:spPr>
              <a:solidFill>
                <a:schemeClr val="accent1"/>
              </a:solidFill>
              <a:ln w="38100" cap="flat" cmpd="sng" algn="ctr">
                <a:solidFill>
                  <a:schemeClr val="lt1"/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C0A1-49C0-89AB-662B5F2E2031}"/>
              </c:ext>
            </c:extLst>
          </c:dPt>
          <c:dLbls>
            <c:dLbl>
              <c:idx val="0"/>
              <c:spPr/>
              <c:txPr>
                <a:bodyPr/>
                <a:lstStyle/>
                <a:p>
                  <a:pPr>
                    <a:defRPr sz="1600" b="1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"/>
              <c:spPr/>
              <c:txPr>
                <a:bodyPr/>
                <a:lstStyle/>
                <a:p>
                  <a:pPr>
                    <a:defRPr sz="1600" b="1">
                      <a:solidFill>
                        <a:schemeClr val="bg1"/>
                      </a:solidFill>
                    </a:defRPr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Arab parties</c:v>
                </c:pt>
                <c:pt idx="1">
                  <c:v>Jewish parties</c:v>
                </c:pt>
              </c:strCache>
            </c:strRef>
          </c:cat>
          <c:val>
            <c:numRef>
              <c:f>Sheet1!$B$2:$B$3</c:f>
              <c:numCache>
                <c:formatCode>0.0%</c:formatCode>
                <c:ptCount val="2"/>
                <c:pt idx="0">
                  <c:v>0.752</c:v>
                </c:pt>
                <c:pt idx="1">
                  <c:v>0.248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C0A1-49C0-89AB-662B5F2E2031}"/>
            </c:ext>
          </c:extLst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gradFill rotWithShape="1">
                <a:gsLst>
                  <a:gs pos="0">
                    <a:schemeClr val="accent3">
                      <a:tint val="50000"/>
                      <a:satMod val="300000"/>
                    </a:schemeClr>
                  </a:gs>
                  <a:gs pos="35000">
                    <a:schemeClr val="accent3">
                      <a:tint val="37000"/>
                      <a:satMod val="300000"/>
                    </a:schemeClr>
                  </a:gs>
                  <a:gs pos="100000">
                    <a:schemeClr val="accent3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3">
                    <a:shade val="95000"/>
                    <a:satMod val="105000"/>
                  </a:schemeClr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564E-4390-B05C-955825D4DEBA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6"/>
              </a:solidFill>
              <a:ln w="25400" cap="flat" cmpd="sng" algn="ctr">
                <a:solidFill>
                  <a:schemeClr val="accent6">
                    <a:shade val="50000"/>
                  </a:schemeClr>
                </a:solidFill>
                <a:prstDash val="solid"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564E-4390-B05C-955825D4DEBA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3"/>
              </a:solidFill>
              <a:ln w="25400" cap="flat" cmpd="sng" algn="ctr">
                <a:solidFill>
                  <a:schemeClr val="accent3">
                    <a:shade val="50000"/>
                  </a:schemeClr>
                </a:solidFill>
                <a:prstDash val="solid"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564E-4390-B05C-955825D4DEBA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5"/>
              </a:solidFill>
              <a:ln w="25400" cap="flat" cmpd="sng" algn="ctr">
                <a:solidFill>
                  <a:schemeClr val="accent5">
                    <a:shade val="50000"/>
                  </a:schemeClr>
                </a:solidFill>
                <a:prstDash val="solid"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564E-4390-B05C-955825D4DEBA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4"/>
              </a:solidFill>
              <a:ln w="25400" cap="flat" cmpd="sng" algn="ctr">
                <a:solidFill>
                  <a:schemeClr val="accent4">
                    <a:shade val="50000"/>
                  </a:schemeClr>
                </a:solidFill>
                <a:prstDash val="solid"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564E-4390-B05C-955825D4DEBA}"/>
              </c:ext>
            </c:extLst>
          </c:dPt>
          <c:dPt>
            <c:idx val="6"/>
            <c:invertIfNegative val="0"/>
            <c:bubble3D val="0"/>
            <c:spPr>
              <a:solidFill>
                <a:schemeClr val="dk1"/>
              </a:solidFill>
              <a:ln w="25400" cap="flat" cmpd="sng" algn="ctr">
                <a:solidFill>
                  <a:schemeClr val="dk1">
                    <a:shade val="50000"/>
                  </a:schemeClr>
                </a:solidFill>
                <a:prstDash val="solid"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564E-4390-B05C-955825D4DEBA}"/>
              </c:ext>
            </c:extLst>
          </c:dPt>
          <c:dPt>
            <c:idx val="7"/>
            <c:invertIfNegative val="0"/>
            <c:bubble3D val="0"/>
            <c:spPr>
              <a:gradFill rotWithShape="1">
                <a:gsLst>
                  <a:gs pos="0">
                    <a:schemeClr val="accent4">
                      <a:tint val="50000"/>
                      <a:satMod val="300000"/>
                    </a:schemeClr>
                  </a:gs>
                  <a:gs pos="35000">
                    <a:schemeClr val="accent4">
                      <a:tint val="37000"/>
                      <a:satMod val="300000"/>
                    </a:schemeClr>
                  </a:gs>
                  <a:gs pos="100000">
                    <a:schemeClr val="accent4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4">
                    <a:shade val="95000"/>
                    <a:satMod val="105000"/>
                  </a:schemeClr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564E-4390-B05C-955825D4DEBA}"/>
              </c:ext>
            </c:extLst>
          </c:dPt>
          <c:dPt>
            <c:idx val="8"/>
            <c:invertIfNegative val="0"/>
            <c:bubble3D val="0"/>
            <c:spPr>
              <a:gradFill rotWithShape="1">
                <a:gsLst>
                  <a:gs pos="0">
                    <a:schemeClr val="accent2">
                      <a:tint val="50000"/>
                      <a:satMod val="300000"/>
                    </a:schemeClr>
                  </a:gs>
                  <a:gs pos="35000">
                    <a:schemeClr val="accent2">
                      <a:tint val="37000"/>
                      <a:satMod val="300000"/>
                    </a:schemeClr>
                  </a:gs>
                  <a:gs pos="100000">
                    <a:schemeClr val="accent2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2">
                    <a:shade val="95000"/>
                    <a:satMod val="105000"/>
                  </a:schemeClr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564E-4390-B05C-955825D4DEBA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Sheet1!$A$2:$A$11</c:f>
              <c:strCache>
                <c:ptCount val="10"/>
                <c:pt idx="0">
                  <c:v>Joint List</c:v>
                </c:pt>
                <c:pt idx="1">
                  <c:v>UAL</c:v>
                </c:pt>
                <c:pt idx="2">
                  <c:v>Likud</c:v>
                </c:pt>
                <c:pt idx="3">
                  <c:v>Meretz</c:v>
                </c:pt>
                <c:pt idx="4">
                  <c:v>Yisrael Beitenu</c:v>
                </c:pt>
                <c:pt idx="5">
                  <c:v>Yesh Atid</c:v>
                </c:pt>
                <c:pt idx="6">
                  <c:v>Shas</c:v>
                </c:pt>
                <c:pt idx="7">
                  <c:v>New Hope</c:v>
                </c:pt>
                <c:pt idx="8">
                  <c:v>Blue-White</c:v>
                </c:pt>
                <c:pt idx="9">
                  <c:v>Labor</c:v>
                </c:pt>
              </c:strCache>
            </c:strRef>
          </c:cat>
          <c:val>
            <c:numRef>
              <c:f>Sheet1!$B$2:$B$11</c:f>
              <c:numCache>
                <c:formatCode>0.0%</c:formatCode>
                <c:ptCount val="10"/>
                <c:pt idx="0">
                  <c:v>0.185</c:v>
                </c:pt>
                <c:pt idx="1">
                  <c:v>0.58199999999999996</c:v>
                </c:pt>
                <c:pt idx="2">
                  <c:v>0.113</c:v>
                </c:pt>
                <c:pt idx="3">
                  <c:v>0.03</c:v>
                </c:pt>
                <c:pt idx="4">
                  <c:v>3.0000000000000001E-3</c:v>
                </c:pt>
                <c:pt idx="5">
                  <c:v>2.1000000000000001E-2</c:v>
                </c:pt>
                <c:pt idx="6">
                  <c:v>1.2E-2</c:v>
                </c:pt>
                <c:pt idx="7">
                  <c:v>2.5999999999999999E-2</c:v>
                </c:pt>
                <c:pt idx="8">
                  <c:v>5.0000000000000001E-3</c:v>
                </c:pt>
                <c:pt idx="9">
                  <c:v>1.2E-2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0-564E-4390-B05C-955825D4DEB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160239616"/>
        <c:axId val="160245632"/>
      </c:barChart>
      <c:catAx>
        <c:axId val="160239616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crossAx val="160245632"/>
        <c:crosses val="autoZero"/>
        <c:auto val="1"/>
        <c:lblAlgn val="ctr"/>
        <c:lblOffset val="100"/>
        <c:noMultiLvlLbl val="0"/>
      </c:catAx>
      <c:valAx>
        <c:axId val="160245632"/>
        <c:scaling>
          <c:orientation val="minMax"/>
        </c:scaling>
        <c:delete val="1"/>
        <c:axPos val="t"/>
        <c:numFmt formatCode="0.0%" sourceLinked="1"/>
        <c:majorTickMark val="none"/>
        <c:minorTickMark val="none"/>
        <c:tickLblPos val="nextTo"/>
        <c:crossAx val="16023961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8877349679286941E-2"/>
          <c:y val="2.7144313449184162E-2"/>
          <c:w val="0.94339195031885759"/>
          <c:h val="0.96499622401606777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3"/>
              </a:solidFill>
              <a:ln w="38100" cap="flat" cmpd="sng" algn="ctr">
                <a:solidFill>
                  <a:schemeClr val="lt1"/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D3EE-478D-96A7-53378573FC67}"/>
              </c:ext>
            </c:extLst>
          </c:dPt>
          <c:dPt>
            <c:idx val="1"/>
            <c:bubble3D val="0"/>
            <c:spPr>
              <a:solidFill>
                <a:schemeClr val="accent1"/>
              </a:solidFill>
              <a:ln w="38100" cap="flat" cmpd="sng" algn="ctr">
                <a:solidFill>
                  <a:schemeClr val="lt1"/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D3EE-478D-96A7-53378573FC67}"/>
              </c:ext>
            </c:extLst>
          </c:dPt>
          <c:dLbls>
            <c:dLbl>
              <c:idx val="0"/>
              <c:spPr/>
              <c:txPr>
                <a:bodyPr/>
                <a:lstStyle/>
                <a:p>
                  <a:pPr>
                    <a:defRPr sz="1600" b="1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"/>
              <c:spPr/>
              <c:txPr>
                <a:bodyPr/>
                <a:lstStyle/>
                <a:p>
                  <a:pPr>
                    <a:defRPr sz="1600" b="1">
                      <a:solidFill>
                        <a:schemeClr val="bg1"/>
                      </a:solidFill>
                    </a:defRPr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Arab parties</c:v>
                </c:pt>
                <c:pt idx="1">
                  <c:v>Jewish parties</c:v>
                </c:pt>
              </c:strCache>
            </c:strRef>
          </c:cat>
          <c:val>
            <c:numRef>
              <c:f>Sheet1!$B$2:$B$3</c:f>
              <c:numCache>
                <c:formatCode>0.0%</c:formatCode>
                <c:ptCount val="2"/>
                <c:pt idx="0">
                  <c:v>0.76600000000000001</c:v>
                </c:pt>
                <c:pt idx="1">
                  <c:v>0.23399999999999999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D3EE-478D-96A7-53378573FC67}"/>
            </c:ext>
          </c:extLst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gradFill rotWithShape="1">
                <a:gsLst>
                  <a:gs pos="0">
                    <a:schemeClr val="accent3">
                      <a:tint val="50000"/>
                      <a:satMod val="300000"/>
                    </a:schemeClr>
                  </a:gs>
                  <a:gs pos="35000">
                    <a:schemeClr val="accent3">
                      <a:tint val="37000"/>
                      <a:satMod val="300000"/>
                    </a:schemeClr>
                  </a:gs>
                  <a:gs pos="100000">
                    <a:schemeClr val="accent3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3">
                    <a:shade val="95000"/>
                    <a:satMod val="105000"/>
                  </a:schemeClr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4852-4F97-A2C8-9591C8A1B1FD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6"/>
              </a:solidFill>
              <a:ln w="25400" cap="flat" cmpd="sng" algn="ctr">
                <a:solidFill>
                  <a:schemeClr val="accent6">
                    <a:shade val="50000"/>
                  </a:schemeClr>
                </a:solidFill>
                <a:prstDash val="solid"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4852-4F97-A2C8-9591C8A1B1FD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3"/>
              </a:solidFill>
              <a:ln w="25400" cap="flat" cmpd="sng" algn="ctr">
                <a:solidFill>
                  <a:schemeClr val="accent3">
                    <a:shade val="50000"/>
                  </a:schemeClr>
                </a:solidFill>
                <a:prstDash val="solid"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4852-4F97-A2C8-9591C8A1B1FD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5"/>
              </a:solidFill>
              <a:ln w="25400" cap="flat" cmpd="sng" algn="ctr">
                <a:solidFill>
                  <a:schemeClr val="accent5">
                    <a:shade val="50000"/>
                  </a:schemeClr>
                </a:solidFill>
                <a:prstDash val="solid"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4852-4F97-A2C8-9591C8A1B1FD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4"/>
              </a:solidFill>
              <a:ln w="25400" cap="flat" cmpd="sng" algn="ctr">
                <a:solidFill>
                  <a:schemeClr val="accent4">
                    <a:shade val="50000"/>
                  </a:schemeClr>
                </a:solidFill>
                <a:prstDash val="solid"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4852-4F97-A2C8-9591C8A1B1FD}"/>
              </c:ext>
            </c:extLst>
          </c:dPt>
          <c:dPt>
            <c:idx val="6"/>
            <c:invertIfNegative val="0"/>
            <c:bubble3D val="0"/>
            <c:spPr>
              <a:solidFill>
                <a:schemeClr val="dk1"/>
              </a:solidFill>
              <a:ln w="25400" cap="flat" cmpd="sng" algn="ctr">
                <a:solidFill>
                  <a:schemeClr val="dk1">
                    <a:shade val="50000"/>
                  </a:schemeClr>
                </a:solidFill>
                <a:prstDash val="solid"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4852-4F97-A2C8-9591C8A1B1FD}"/>
              </c:ext>
            </c:extLst>
          </c:dPt>
          <c:dPt>
            <c:idx val="7"/>
            <c:invertIfNegative val="0"/>
            <c:bubble3D val="0"/>
            <c:spPr>
              <a:gradFill rotWithShape="1">
                <a:gsLst>
                  <a:gs pos="0">
                    <a:schemeClr val="accent4">
                      <a:tint val="50000"/>
                      <a:satMod val="300000"/>
                    </a:schemeClr>
                  </a:gs>
                  <a:gs pos="35000">
                    <a:schemeClr val="accent4">
                      <a:tint val="37000"/>
                      <a:satMod val="300000"/>
                    </a:schemeClr>
                  </a:gs>
                  <a:gs pos="100000">
                    <a:schemeClr val="accent4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4">
                    <a:shade val="95000"/>
                    <a:satMod val="105000"/>
                  </a:schemeClr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4852-4F97-A2C8-9591C8A1B1FD}"/>
              </c:ext>
            </c:extLst>
          </c:dPt>
          <c:dPt>
            <c:idx val="8"/>
            <c:invertIfNegative val="0"/>
            <c:bubble3D val="0"/>
            <c:spPr>
              <a:gradFill rotWithShape="1">
                <a:gsLst>
                  <a:gs pos="0">
                    <a:schemeClr val="accent2">
                      <a:tint val="50000"/>
                      <a:satMod val="300000"/>
                    </a:schemeClr>
                  </a:gs>
                  <a:gs pos="35000">
                    <a:schemeClr val="accent2">
                      <a:tint val="37000"/>
                      <a:satMod val="300000"/>
                    </a:schemeClr>
                  </a:gs>
                  <a:gs pos="100000">
                    <a:schemeClr val="accent2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2">
                    <a:shade val="95000"/>
                    <a:satMod val="105000"/>
                  </a:schemeClr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4852-4F97-A2C8-9591C8A1B1FD}"/>
              </c:ext>
            </c:extLst>
          </c:dPt>
          <c:dLbls>
            <c:dLbl>
              <c:idx val="4"/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4852-4F97-A2C8-9591C8A1B1F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Sheet1!$A$2:$A$11</c:f>
              <c:strCache>
                <c:ptCount val="10"/>
                <c:pt idx="0">
                  <c:v>Joint List</c:v>
                </c:pt>
                <c:pt idx="1">
                  <c:v>UAL</c:v>
                </c:pt>
                <c:pt idx="2">
                  <c:v>Likud</c:v>
                </c:pt>
                <c:pt idx="3">
                  <c:v>Meretz</c:v>
                </c:pt>
                <c:pt idx="4">
                  <c:v>Yisrael Beitenu</c:v>
                </c:pt>
                <c:pt idx="5">
                  <c:v>Yesh Atid</c:v>
                </c:pt>
                <c:pt idx="6">
                  <c:v>Shas</c:v>
                </c:pt>
                <c:pt idx="7">
                  <c:v>New Hope</c:v>
                </c:pt>
                <c:pt idx="8">
                  <c:v>Blue-White</c:v>
                </c:pt>
                <c:pt idx="9">
                  <c:v>Labor</c:v>
                </c:pt>
              </c:strCache>
            </c:strRef>
          </c:cat>
          <c:val>
            <c:numRef>
              <c:f>Sheet1!$B$2:$B$11</c:f>
              <c:numCache>
                <c:formatCode>0.0%</c:formatCode>
                <c:ptCount val="10"/>
                <c:pt idx="0">
                  <c:v>0.11899999999999999</c:v>
                </c:pt>
                <c:pt idx="1">
                  <c:v>4.9000000000000002E-2</c:v>
                </c:pt>
                <c:pt idx="2">
                  <c:v>0.17799999999999999</c:v>
                </c:pt>
                <c:pt idx="3">
                  <c:v>6.4000000000000001E-2</c:v>
                </c:pt>
                <c:pt idx="4">
                  <c:v>0.25900000000000001</c:v>
                </c:pt>
                <c:pt idx="5">
                  <c:v>0.10199999999999999</c:v>
                </c:pt>
                <c:pt idx="6">
                  <c:v>5.0999999999999997E-2</c:v>
                </c:pt>
                <c:pt idx="7">
                  <c:v>4.2000000000000003E-2</c:v>
                </c:pt>
                <c:pt idx="8">
                  <c:v>6.9000000000000006E-2</c:v>
                </c:pt>
                <c:pt idx="9">
                  <c:v>3.5999999999999997E-2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0-4852-4F97-A2C8-9591C8A1B1F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160754688"/>
        <c:axId val="162083968"/>
      </c:barChart>
      <c:catAx>
        <c:axId val="160754688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crossAx val="162083968"/>
        <c:crosses val="autoZero"/>
        <c:auto val="1"/>
        <c:lblAlgn val="ctr"/>
        <c:lblOffset val="100"/>
        <c:noMultiLvlLbl val="0"/>
      </c:catAx>
      <c:valAx>
        <c:axId val="162083968"/>
        <c:scaling>
          <c:orientation val="minMax"/>
        </c:scaling>
        <c:delete val="1"/>
        <c:axPos val="t"/>
        <c:numFmt formatCode="0.0%" sourceLinked="1"/>
        <c:majorTickMark val="none"/>
        <c:minorTickMark val="none"/>
        <c:tickLblPos val="nextTo"/>
        <c:crossAx val="16075468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8877349679286941E-2"/>
          <c:y val="2.7144313449184162E-2"/>
          <c:w val="0.94339195031885759"/>
          <c:h val="0.96499622401606777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3"/>
              </a:solidFill>
              <a:ln w="38100" cap="flat" cmpd="sng" algn="ctr">
                <a:solidFill>
                  <a:schemeClr val="lt1"/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6087-4094-A18D-C7E0A57AECDD}"/>
              </c:ext>
            </c:extLst>
          </c:dPt>
          <c:dPt>
            <c:idx val="1"/>
            <c:bubble3D val="0"/>
            <c:spPr>
              <a:solidFill>
                <a:schemeClr val="accent1"/>
              </a:solidFill>
              <a:ln w="38100" cap="flat" cmpd="sng" algn="ctr">
                <a:solidFill>
                  <a:schemeClr val="lt1"/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6087-4094-A18D-C7E0A57AECDD}"/>
              </c:ext>
            </c:extLst>
          </c:dPt>
          <c:dLbls>
            <c:dLbl>
              <c:idx val="0"/>
              <c:spPr/>
              <c:txPr>
                <a:bodyPr/>
                <a:lstStyle/>
                <a:p>
                  <a:pPr>
                    <a:defRPr sz="1600" b="1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"/>
              <c:spPr/>
              <c:txPr>
                <a:bodyPr/>
                <a:lstStyle/>
                <a:p>
                  <a:pPr>
                    <a:defRPr sz="1600" b="1">
                      <a:solidFill>
                        <a:schemeClr val="bg1"/>
                      </a:solidFill>
                    </a:defRPr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Arab parties</c:v>
                </c:pt>
                <c:pt idx="1">
                  <c:v>Jewish parties</c:v>
                </c:pt>
              </c:strCache>
            </c:strRef>
          </c:cat>
          <c:val>
            <c:numRef>
              <c:f>Sheet1!$B$2:$B$3</c:f>
              <c:numCache>
                <c:formatCode>0.0%</c:formatCode>
                <c:ptCount val="2"/>
                <c:pt idx="0">
                  <c:v>0.16800000000000001</c:v>
                </c:pt>
                <c:pt idx="1">
                  <c:v>0.83199999999999996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6087-4094-A18D-C7E0A57AECDD}"/>
            </c:ext>
          </c:extLst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gradFill rotWithShape="1">
                <a:gsLst>
                  <a:gs pos="0">
                    <a:schemeClr val="accent3">
                      <a:tint val="50000"/>
                      <a:satMod val="300000"/>
                    </a:schemeClr>
                  </a:gs>
                  <a:gs pos="35000">
                    <a:schemeClr val="accent3">
                      <a:tint val="37000"/>
                      <a:satMod val="300000"/>
                    </a:schemeClr>
                  </a:gs>
                  <a:gs pos="100000">
                    <a:schemeClr val="accent3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3">
                    <a:shade val="95000"/>
                    <a:satMod val="105000"/>
                  </a:schemeClr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7198-4D91-AE90-E5EE9367B053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6"/>
              </a:solidFill>
              <a:ln w="25400" cap="flat" cmpd="sng" algn="ctr">
                <a:solidFill>
                  <a:schemeClr val="accent6">
                    <a:shade val="50000"/>
                  </a:schemeClr>
                </a:solidFill>
                <a:prstDash val="solid"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7198-4D91-AE90-E5EE9367B053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3"/>
              </a:solidFill>
              <a:ln w="25400" cap="flat" cmpd="sng" algn="ctr">
                <a:solidFill>
                  <a:schemeClr val="accent3">
                    <a:shade val="50000"/>
                  </a:schemeClr>
                </a:solidFill>
                <a:prstDash val="solid"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7198-4D91-AE90-E5EE9367B053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5"/>
              </a:solidFill>
              <a:ln w="25400" cap="flat" cmpd="sng" algn="ctr">
                <a:solidFill>
                  <a:schemeClr val="accent5">
                    <a:shade val="50000"/>
                  </a:schemeClr>
                </a:solidFill>
                <a:prstDash val="solid"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7198-4D91-AE90-E5EE9367B053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4"/>
              </a:solidFill>
              <a:ln w="25400" cap="flat" cmpd="sng" algn="ctr">
                <a:solidFill>
                  <a:schemeClr val="accent4">
                    <a:shade val="50000"/>
                  </a:schemeClr>
                </a:solidFill>
                <a:prstDash val="solid"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7198-4D91-AE90-E5EE9367B053}"/>
              </c:ext>
            </c:extLst>
          </c:dPt>
          <c:dPt>
            <c:idx val="6"/>
            <c:invertIfNegative val="0"/>
            <c:bubble3D val="0"/>
            <c:spPr>
              <a:solidFill>
                <a:schemeClr val="dk1"/>
              </a:solidFill>
              <a:ln w="25400" cap="flat" cmpd="sng" algn="ctr">
                <a:solidFill>
                  <a:schemeClr val="dk1">
                    <a:shade val="50000"/>
                  </a:schemeClr>
                </a:solidFill>
                <a:prstDash val="solid"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7198-4D91-AE90-E5EE9367B053}"/>
              </c:ext>
            </c:extLst>
          </c:dPt>
          <c:dPt>
            <c:idx val="7"/>
            <c:invertIfNegative val="0"/>
            <c:bubble3D val="0"/>
            <c:spPr>
              <a:gradFill rotWithShape="1">
                <a:gsLst>
                  <a:gs pos="0">
                    <a:schemeClr val="accent4">
                      <a:tint val="50000"/>
                      <a:satMod val="300000"/>
                    </a:schemeClr>
                  </a:gs>
                  <a:gs pos="35000">
                    <a:schemeClr val="accent4">
                      <a:tint val="37000"/>
                      <a:satMod val="300000"/>
                    </a:schemeClr>
                  </a:gs>
                  <a:gs pos="100000">
                    <a:schemeClr val="accent4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4">
                    <a:shade val="95000"/>
                    <a:satMod val="105000"/>
                  </a:schemeClr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7198-4D91-AE90-E5EE9367B053}"/>
              </c:ext>
            </c:extLst>
          </c:dPt>
          <c:dPt>
            <c:idx val="8"/>
            <c:invertIfNegative val="0"/>
            <c:bubble3D val="0"/>
            <c:spPr>
              <a:gradFill rotWithShape="1">
                <a:gsLst>
                  <a:gs pos="0">
                    <a:schemeClr val="accent2">
                      <a:tint val="50000"/>
                      <a:satMod val="300000"/>
                    </a:schemeClr>
                  </a:gs>
                  <a:gs pos="35000">
                    <a:schemeClr val="accent2">
                      <a:tint val="37000"/>
                      <a:satMod val="300000"/>
                    </a:schemeClr>
                  </a:gs>
                  <a:gs pos="100000">
                    <a:schemeClr val="accent2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2">
                    <a:shade val="95000"/>
                    <a:satMod val="105000"/>
                  </a:schemeClr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7198-4D91-AE90-E5EE9367B053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Sheet1!$A$2:$A$11</c:f>
              <c:strCache>
                <c:ptCount val="10"/>
                <c:pt idx="0">
                  <c:v>Joint List</c:v>
                </c:pt>
                <c:pt idx="1">
                  <c:v>UAL</c:v>
                </c:pt>
                <c:pt idx="2">
                  <c:v>Likud</c:v>
                </c:pt>
                <c:pt idx="3">
                  <c:v>Meretz</c:v>
                </c:pt>
                <c:pt idx="4">
                  <c:v>Yisrael Beitenu</c:v>
                </c:pt>
                <c:pt idx="5">
                  <c:v>Yesh Atid</c:v>
                </c:pt>
                <c:pt idx="6">
                  <c:v>Shas</c:v>
                </c:pt>
                <c:pt idx="7">
                  <c:v>New Hope</c:v>
                </c:pt>
                <c:pt idx="8">
                  <c:v>Blue-White</c:v>
                </c:pt>
                <c:pt idx="9">
                  <c:v>Labor</c:v>
                </c:pt>
              </c:strCache>
            </c:strRef>
          </c:cat>
          <c:val>
            <c:numRef>
              <c:f>Sheet1!$B$2:$B$11</c:f>
              <c:numCache>
                <c:formatCode>0.0%</c:formatCode>
                <c:ptCount val="10"/>
                <c:pt idx="0">
                  <c:v>0.59399999999999997</c:v>
                </c:pt>
                <c:pt idx="1">
                  <c:v>0.06</c:v>
                </c:pt>
                <c:pt idx="2">
                  <c:v>8.1000000000000003E-2</c:v>
                </c:pt>
                <c:pt idx="3">
                  <c:v>0.153</c:v>
                </c:pt>
                <c:pt idx="4">
                  <c:v>4.0000000000000001E-3</c:v>
                </c:pt>
                <c:pt idx="5">
                  <c:v>0.05</c:v>
                </c:pt>
                <c:pt idx="6">
                  <c:v>1.2999999999999999E-2</c:v>
                </c:pt>
                <c:pt idx="7">
                  <c:v>1.6E-2</c:v>
                </c:pt>
                <c:pt idx="8">
                  <c:v>8.9999999999999993E-3</c:v>
                </c:pt>
                <c:pt idx="9">
                  <c:v>1.2E-2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0-7198-4D91-AE90-E5EE9367B05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161896320"/>
        <c:axId val="161914880"/>
      </c:barChart>
      <c:catAx>
        <c:axId val="161896320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crossAx val="161914880"/>
        <c:crosses val="autoZero"/>
        <c:auto val="1"/>
        <c:lblAlgn val="ctr"/>
        <c:lblOffset val="100"/>
        <c:noMultiLvlLbl val="0"/>
      </c:catAx>
      <c:valAx>
        <c:axId val="161914880"/>
        <c:scaling>
          <c:orientation val="minMax"/>
        </c:scaling>
        <c:delete val="1"/>
        <c:axPos val="t"/>
        <c:numFmt formatCode="0.0%" sourceLinked="1"/>
        <c:majorTickMark val="none"/>
        <c:minorTickMark val="none"/>
        <c:tickLblPos val="nextTo"/>
        <c:crossAx val="16189632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8877349679286941E-2"/>
          <c:y val="2.7144313449184162E-2"/>
          <c:w val="0.94339195031885759"/>
          <c:h val="0.96499622401606777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3"/>
              </a:solidFill>
              <a:ln w="38100" cap="flat" cmpd="sng" algn="ctr">
                <a:solidFill>
                  <a:schemeClr val="lt1"/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B587-4A92-9B66-BE4D21A4FE31}"/>
              </c:ext>
            </c:extLst>
          </c:dPt>
          <c:dPt>
            <c:idx val="1"/>
            <c:bubble3D val="0"/>
            <c:spPr>
              <a:solidFill>
                <a:schemeClr val="accent1"/>
              </a:solidFill>
              <a:ln w="38100" cap="flat" cmpd="sng" algn="ctr">
                <a:solidFill>
                  <a:schemeClr val="lt1"/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B587-4A92-9B66-BE4D21A4FE31}"/>
              </c:ext>
            </c:extLst>
          </c:dPt>
          <c:dLbls>
            <c:dLbl>
              <c:idx val="0"/>
              <c:spPr/>
              <c:txPr>
                <a:bodyPr/>
                <a:lstStyle/>
                <a:p>
                  <a:pPr>
                    <a:defRPr sz="1600" b="1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"/>
              <c:spPr/>
              <c:txPr>
                <a:bodyPr/>
                <a:lstStyle/>
                <a:p>
                  <a:pPr>
                    <a:defRPr sz="1600" b="1">
                      <a:solidFill>
                        <a:schemeClr val="bg1"/>
                      </a:solidFill>
                    </a:defRPr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Arab parties</c:v>
                </c:pt>
                <c:pt idx="1">
                  <c:v>Jewish parties</c:v>
                </c:pt>
              </c:strCache>
            </c:strRef>
          </c:cat>
          <c:val>
            <c:numRef>
              <c:f>Sheet1!$B$2:$B$3</c:f>
              <c:numCache>
                <c:formatCode>0.0%</c:formatCode>
                <c:ptCount val="2"/>
                <c:pt idx="0">
                  <c:v>0.65400000000000003</c:v>
                </c:pt>
                <c:pt idx="1">
                  <c:v>0.34599999999999997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B587-4A92-9B66-BE4D21A4FE31}"/>
            </c:ext>
          </c:extLst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Knesset 21</c:v>
                </c:pt>
              </c:strCache>
            </c:strRef>
          </c:tx>
          <c:spPr>
            <a:solidFill>
              <a:schemeClr val="accent5">
                <a:alpha val="50000"/>
              </a:schemeClr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Northern Region - Total</c:v>
                </c:pt>
                <c:pt idx="1">
                  <c:v>Bedouin</c:v>
                </c:pt>
                <c:pt idx="2">
                  <c:v>Christian</c:v>
                </c:pt>
                <c:pt idx="3">
                  <c:v>Druze</c:v>
                </c:pt>
              </c:strCache>
            </c:strRef>
          </c:cat>
          <c:val>
            <c:numRef>
              <c:f>Sheet1!$B$2:$B$5</c:f>
              <c:numCache>
                <c:formatCode>0.0%</c:formatCode>
                <c:ptCount val="4"/>
                <c:pt idx="0">
                  <c:v>0.66300000000000003</c:v>
                </c:pt>
                <c:pt idx="1">
                  <c:v>0.48799999999999999</c:v>
                </c:pt>
                <c:pt idx="2">
                  <c:v>0.54</c:v>
                </c:pt>
                <c:pt idx="3">
                  <c:v>0.109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AE5-4FD7-B6A7-F3ECAAD0EFA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Knesset 22</c:v>
                </c:pt>
              </c:strCache>
            </c:strRef>
          </c:tx>
          <c:spPr>
            <a:solidFill>
              <a:schemeClr val="accent2">
                <a:alpha val="50000"/>
              </a:schemeClr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Northern Region - Total</c:v>
                </c:pt>
                <c:pt idx="1">
                  <c:v>Bedouin</c:v>
                </c:pt>
                <c:pt idx="2">
                  <c:v>Christian</c:v>
                </c:pt>
                <c:pt idx="3">
                  <c:v>Druze</c:v>
                </c:pt>
              </c:strCache>
            </c:strRef>
          </c:cat>
          <c:val>
            <c:numRef>
              <c:f>Sheet1!$C$2:$C$5</c:f>
              <c:numCache>
                <c:formatCode>0.0%</c:formatCode>
                <c:ptCount val="4"/>
                <c:pt idx="0">
                  <c:v>0.76600000000000001</c:v>
                </c:pt>
                <c:pt idx="1">
                  <c:v>0.68300000000000005</c:v>
                </c:pt>
                <c:pt idx="2">
                  <c:v>0.66900000000000004</c:v>
                </c:pt>
                <c:pt idx="3">
                  <c:v>0.155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3AE5-4FD7-B6A7-F3ECAAD0EFA1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Knesset 23</c:v>
                </c:pt>
              </c:strCache>
            </c:strRef>
          </c:tx>
          <c:spPr>
            <a:solidFill>
              <a:schemeClr val="accent3">
                <a:alpha val="50000"/>
              </a:schemeClr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Northern Region - Total</c:v>
                </c:pt>
                <c:pt idx="1">
                  <c:v>Bedouin</c:v>
                </c:pt>
                <c:pt idx="2">
                  <c:v>Christian</c:v>
                </c:pt>
                <c:pt idx="3">
                  <c:v>Druze</c:v>
                </c:pt>
              </c:strCache>
            </c:strRef>
          </c:cat>
          <c:val>
            <c:numRef>
              <c:f>Sheet1!$D$2:$D$5</c:f>
              <c:numCache>
                <c:formatCode>0.0%</c:formatCode>
                <c:ptCount val="4"/>
                <c:pt idx="0">
                  <c:v>0.82399999999999995</c:v>
                </c:pt>
                <c:pt idx="1">
                  <c:v>0.84199999999999997</c:v>
                </c:pt>
                <c:pt idx="2">
                  <c:v>0.79700000000000004</c:v>
                </c:pt>
                <c:pt idx="3">
                  <c:v>0.21199999999999999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3AE5-4FD7-B6A7-F3ECAAD0EFA1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Knesset 24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shade val="51000"/>
                    <a:satMod val="130000"/>
                  </a:schemeClr>
                </a:gs>
                <a:gs pos="80000">
                  <a:schemeClr val="accent4">
                    <a:shade val="93000"/>
                    <a:satMod val="130000"/>
                  </a:schemeClr>
                </a:gs>
                <a:gs pos="100000">
                  <a:schemeClr val="accent4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Northern Region - Total</c:v>
                </c:pt>
                <c:pt idx="1">
                  <c:v>Bedouin</c:v>
                </c:pt>
                <c:pt idx="2">
                  <c:v>Christian</c:v>
                </c:pt>
                <c:pt idx="3">
                  <c:v>Druze</c:v>
                </c:pt>
              </c:strCache>
            </c:strRef>
          </c:cat>
          <c:val>
            <c:numRef>
              <c:f>Sheet1!$E$2:$E$5</c:f>
              <c:numCache>
                <c:formatCode>0.0%</c:formatCode>
                <c:ptCount val="4"/>
                <c:pt idx="0">
                  <c:v>0.752</c:v>
                </c:pt>
                <c:pt idx="1">
                  <c:v>0.76600000000000001</c:v>
                </c:pt>
                <c:pt idx="2">
                  <c:v>0.65400000000000003</c:v>
                </c:pt>
                <c:pt idx="3">
                  <c:v>0.16800000000000001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3AE5-4FD7-B6A7-F3ECAAD0EFA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161873280"/>
        <c:axId val="162219136"/>
      </c:barChart>
      <c:catAx>
        <c:axId val="16187328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2219136"/>
        <c:crosses val="autoZero"/>
        <c:auto val="1"/>
        <c:lblAlgn val="ctr"/>
        <c:lblOffset val="100"/>
        <c:noMultiLvlLbl val="0"/>
      </c:catAx>
      <c:valAx>
        <c:axId val="162219136"/>
        <c:scaling>
          <c:orientation val="minMax"/>
        </c:scaling>
        <c:delete val="1"/>
        <c:axPos val="l"/>
        <c:numFmt formatCode="0.0%" sourceLinked="1"/>
        <c:majorTickMark val="none"/>
        <c:minorTickMark val="none"/>
        <c:tickLblPos val="nextTo"/>
        <c:crossAx val="1618732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egendEntry>
        <c:idx val="3"/>
        <c:txPr>
          <a:bodyPr rot="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>
          <a:solidFill>
            <a:schemeClr val="tx1"/>
          </a:solidFill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6975308641975308E-2"/>
          <c:y val="6.5421616043729244E-2"/>
          <c:w val="0.96604938271604934"/>
          <c:h val="0.842839763814572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Knesset 21</c:v>
                </c:pt>
              </c:strCache>
            </c:strRef>
          </c:tx>
          <c:spPr>
            <a:solidFill>
              <a:schemeClr val="accent1">
                <a:alpha val="50000"/>
              </a:schemeClr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Total</c:v>
                </c:pt>
                <c:pt idx="1">
                  <c:v>North of the Country</c:v>
                </c:pt>
                <c:pt idx="2">
                  <c:v>The Triangle</c:v>
                </c:pt>
                <c:pt idx="3">
                  <c:v>Jerusalem region</c:v>
                </c:pt>
                <c:pt idx="4">
                  <c:v>The Negev</c:v>
                </c:pt>
              </c:strCache>
            </c:strRef>
          </c:cat>
          <c:val>
            <c:numRef>
              <c:f>Sheet1!$B$2:$B$6</c:f>
              <c:numCache>
                <c:formatCode>0.0%</c:formatCode>
                <c:ptCount val="5"/>
                <c:pt idx="0">
                  <c:v>0.49199999999999999</c:v>
                </c:pt>
                <c:pt idx="1">
                  <c:v>0.52</c:v>
                </c:pt>
                <c:pt idx="2">
                  <c:v>0.499</c:v>
                </c:pt>
                <c:pt idx="3">
                  <c:v>0.41499999999999998</c:v>
                </c:pt>
                <c:pt idx="4">
                  <c:v>0.375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587-44E7-8F91-70159146083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Knesset 22</c:v>
                </c:pt>
              </c:strCache>
            </c:strRef>
          </c:tx>
          <c:spPr>
            <a:solidFill>
              <a:schemeClr val="accent3">
                <a:alpha val="50000"/>
              </a:schemeClr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Total</c:v>
                </c:pt>
                <c:pt idx="1">
                  <c:v>North of the Country</c:v>
                </c:pt>
                <c:pt idx="2">
                  <c:v>The Triangle</c:v>
                </c:pt>
                <c:pt idx="3">
                  <c:v>Jerusalem region</c:v>
                </c:pt>
                <c:pt idx="4">
                  <c:v>The Negev</c:v>
                </c:pt>
              </c:strCache>
            </c:strRef>
          </c:cat>
          <c:val>
            <c:numRef>
              <c:f>Sheet1!$C$2:$C$6</c:f>
              <c:numCache>
                <c:formatCode>0.0%</c:formatCode>
                <c:ptCount val="5"/>
                <c:pt idx="0">
                  <c:v>0.59199999999999997</c:v>
                </c:pt>
                <c:pt idx="1">
                  <c:v>0.60399999999999998</c:v>
                </c:pt>
                <c:pt idx="2">
                  <c:v>0.60499999999999998</c:v>
                </c:pt>
                <c:pt idx="3">
                  <c:v>0.52900000000000003</c:v>
                </c:pt>
                <c:pt idx="4">
                  <c:v>0.52100000000000002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1587-44E7-8F91-701591460831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Knesset 23</c:v>
                </c:pt>
              </c:strCache>
            </c:strRef>
          </c:tx>
          <c:spPr>
            <a:solidFill>
              <a:schemeClr val="accent5">
                <a:alpha val="50000"/>
              </a:schemeClr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Total</c:v>
                </c:pt>
                <c:pt idx="1">
                  <c:v>North of the Country</c:v>
                </c:pt>
                <c:pt idx="2">
                  <c:v>The Triangle</c:v>
                </c:pt>
                <c:pt idx="3">
                  <c:v>Jerusalem region</c:v>
                </c:pt>
                <c:pt idx="4">
                  <c:v>The Negev</c:v>
                </c:pt>
              </c:strCache>
            </c:strRef>
          </c:cat>
          <c:val>
            <c:numRef>
              <c:f>Sheet1!$D$2:$D$6</c:f>
              <c:numCache>
                <c:formatCode>0.0%</c:formatCode>
                <c:ptCount val="5"/>
                <c:pt idx="0">
                  <c:v>0.64800000000000002</c:v>
                </c:pt>
                <c:pt idx="1">
                  <c:v>0.65800000000000003</c:v>
                </c:pt>
                <c:pt idx="2">
                  <c:v>0.68</c:v>
                </c:pt>
                <c:pt idx="3">
                  <c:v>0.56499999999999995</c:v>
                </c:pt>
                <c:pt idx="4">
                  <c:v>0.56000000000000005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1587-44E7-8F91-701591460831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Knesset 24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lumMod val="60000"/>
                    <a:shade val="51000"/>
                    <a:satMod val="130000"/>
                  </a:schemeClr>
                </a:gs>
                <a:gs pos="80000">
                  <a:schemeClr val="accent1">
                    <a:lumMod val="60000"/>
                    <a:shade val="93000"/>
                    <a:satMod val="130000"/>
                  </a:schemeClr>
                </a:gs>
                <a:gs pos="100000">
                  <a:schemeClr val="accent1">
                    <a:lumMod val="6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Total</c:v>
                </c:pt>
                <c:pt idx="1">
                  <c:v>North of the Country</c:v>
                </c:pt>
                <c:pt idx="2">
                  <c:v>The Triangle</c:v>
                </c:pt>
                <c:pt idx="3">
                  <c:v>Jerusalem region</c:v>
                </c:pt>
                <c:pt idx="4">
                  <c:v>The Negev</c:v>
                </c:pt>
              </c:strCache>
            </c:strRef>
          </c:cat>
          <c:val>
            <c:numRef>
              <c:f>Sheet1!$E$2:$E$6</c:f>
              <c:numCache>
                <c:formatCode>0.0%</c:formatCode>
                <c:ptCount val="5"/>
                <c:pt idx="0">
                  <c:v>0.44600000000000001</c:v>
                </c:pt>
                <c:pt idx="1">
                  <c:v>0.46899999999999997</c:v>
                </c:pt>
                <c:pt idx="2">
                  <c:v>0.4</c:v>
                </c:pt>
                <c:pt idx="3">
                  <c:v>0.42399999999999999</c:v>
                </c:pt>
                <c:pt idx="4">
                  <c:v>0.42299999999999999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1587-44E7-8F91-70159146083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159984256"/>
        <c:axId val="159994240"/>
      </c:barChart>
      <c:catAx>
        <c:axId val="15998425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9994240"/>
        <c:crosses val="autoZero"/>
        <c:auto val="1"/>
        <c:lblAlgn val="ctr"/>
        <c:lblOffset val="100"/>
        <c:noMultiLvlLbl val="0"/>
      </c:catAx>
      <c:valAx>
        <c:axId val="159994240"/>
        <c:scaling>
          <c:orientation val="minMax"/>
        </c:scaling>
        <c:delete val="1"/>
        <c:axPos val="l"/>
        <c:numFmt formatCode="0.0%" sourceLinked="1"/>
        <c:majorTickMark val="none"/>
        <c:minorTickMark val="none"/>
        <c:tickLblPos val="nextTo"/>
        <c:crossAx val="1599842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ayout/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 b="0">
          <a:solidFill>
            <a:schemeClr val="tx1"/>
          </a:solidFill>
        </a:defRPr>
      </a:pPr>
      <a:endParaRPr lang="en-US"/>
    </a:p>
  </c:txPr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gradFill rotWithShape="1">
                <a:gsLst>
                  <a:gs pos="0">
                    <a:schemeClr val="accent3">
                      <a:tint val="50000"/>
                      <a:satMod val="300000"/>
                    </a:schemeClr>
                  </a:gs>
                  <a:gs pos="35000">
                    <a:schemeClr val="accent3">
                      <a:tint val="37000"/>
                      <a:satMod val="300000"/>
                    </a:schemeClr>
                  </a:gs>
                  <a:gs pos="100000">
                    <a:schemeClr val="accent3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3">
                    <a:shade val="95000"/>
                    <a:satMod val="105000"/>
                  </a:schemeClr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A7B9-4F57-887D-F4DCD46B8F31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6"/>
              </a:solidFill>
              <a:ln w="25400" cap="flat" cmpd="sng" algn="ctr">
                <a:solidFill>
                  <a:schemeClr val="accent6">
                    <a:shade val="50000"/>
                  </a:schemeClr>
                </a:solidFill>
                <a:prstDash val="solid"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A7B9-4F57-887D-F4DCD46B8F31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3"/>
              </a:solidFill>
              <a:ln w="25400" cap="flat" cmpd="sng" algn="ctr">
                <a:solidFill>
                  <a:schemeClr val="accent3">
                    <a:shade val="50000"/>
                  </a:schemeClr>
                </a:solidFill>
                <a:prstDash val="solid"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A7B9-4F57-887D-F4DCD46B8F31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5"/>
              </a:solidFill>
              <a:ln w="25400" cap="flat" cmpd="sng" algn="ctr">
                <a:solidFill>
                  <a:schemeClr val="accent5">
                    <a:shade val="50000"/>
                  </a:schemeClr>
                </a:solidFill>
                <a:prstDash val="solid"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A7B9-4F57-887D-F4DCD46B8F31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4"/>
              </a:solidFill>
              <a:ln w="25400" cap="flat" cmpd="sng" algn="ctr">
                <a:solidFill>
                  <a:schemeClr val="accent4">
                    <a:shade val="50000"/>
                  </a:schemeClr>
                </a:solidFill>
                <a:prstDash val="solid"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A7B9-4F57-887D-F4DCD46B8F31}"/>
              </c:ext>
            </c:extLst>
          </c:dPt>
          <c:dPt>
            <c:idx val="6"/>
            <c:invertIfNegative val="0"/>
            <c:bubble3D val="0"/>
            <c:spPr>
              <a:solidFill>
                <a:schemeClr val="dk1"/>
              </a:solidFill>
              <a:ln w="25400" cap="flat" cmpd="sng" algn="ctr">
                <a:solidFill>
                  <a:schemeClr val="dk1">
                    <a:shade val="50000"/>
                  </a:schemeClr>
                </a:solidFill>
                <a:prstDash val="solid"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A7B9-4F57-887D-F4DCD46B8F31}"/>
              </c:ext>
            </c:extLst>
          </c:dPt>
          <c:dPt>
            <c:idx val="7"/>
            <c:invertIfNegative val="0"/>
            <c:bubble3D val="0"/>
            <c:spPr>
              <a:gradFill rotWithShape="1">
                <a:gsLst>
                  <a:gs pos="0">
                    <a:schemeClr val="accent4">
                      <a:tint val="50000"/>
                      <a:satMod val="300000"/>
                    </a:schemeClr>
                  </a:gs>
                  <a:gs pos="35000">
                    <a:schemeClr val="accent4">
                      <a:tint val="37000"/>
                      <a:satMod val="300000"/>
                    </a:schemeClr>
                  </a:gs>
                  <a:gs pos="100000">
                    <a:schemeClr val="accent4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4">
                    <a:shade val="95000"/>
                    <a:satMod val="105000"/>
                  </a:schemeClr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A7B9-4F57-887D-F4DCD46B8F31}"/>
              </c:ext>
            </c:extLst>
          </c:dPt>
          <c:dPt>
            <c:idx val="8"/>
            <c:invertIfNegative val="0"/>
            <c:bubble3D val="0"/>
            <c:spPr>
              <a:gradFill rotWithShape="1">
                <a:gsLst>
                  <a:gs pos="0">
                    <a:schemeClr val="accent2">
                      <a:tint val="50000"/>
                      <a:satMod val="300000"/>
                    </a:schemeClr>
                  </a:gs>
                  <a:gs pos="35000">
                    <a:schemeClr val="accent2">
                      <a:tint val="37000"/>
                      <a:satMod val="300000"/>
                    </a:schemeClr>
                  </a:gs>
                  <a:gs pos="100000">
                    <a:schemeClr val="accent2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2">
                    <a:shade val="95000"/>
                    <a:satMod val="105000"/>
                  </a:schemeClr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A7B9-4F57-887D-F4DCD46B8F31}"/>
              </c:ext>
            </c:extLst>
          </c:dPt>
          <c:dLbls>
            <c:dLbl>
              <c:idx val="0"/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7B9-4F57-887D-F4DCD46B8F31}"/>
                </c:ext>
              </c:extLst>
            </c:dLbl>
            <c:dLbl>
              <c:idx val="1"/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7B9-4F57-887D-F4DCD46B8F3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Sheet1!$A$2:$A$11</c:f>
              <c:strCache>
                <c:ptCount val="10"/>
                <c:pt idx="0">
                  <c:v>Joint List</c:v>
                </c:pt>
                <c:pt idx="1">
                  <c:v>UAL</c:v>
                </c:pt>
                <c:pt idx="2">
                  <c:v>Likud</c:v>
                </c:pt>
                <c:pt idx="3">
                  <c:v>Meretz</c:v>
                </c:pt>
                <c:pt idx="4">
                  <c:v>Yisrael Beitenu</c:v>
                </c:pt>
                <c:pt idx="5">
                  <c:v>Yesh Atid</c:v>
                </c:pt>
                <c:pt idx="6">
                  <c:v>Shas</c:v>
                </c:pt>
                <c:pt idx="7">
                  <c:v>New Hope</c:v>
                </c:pt>
                <c:pt idx="8">
                  <c:v>Blue-White</c:v>
                </c:pt>
                <c:pt idx="9">
                  <c:v>Labor</c:v>
                </c:pt>
              </c:strCache>
            </c:strRef>
          </c:cat>
          <c:val>
            <c:numRef>
              <c:f>Sheet1!$B$2:$B$11</c:f>
              <c:numCache>
                <c:formatCode>0.0%</c:formatCode>
                <c:ptCount val="10"/>
                <c:pt idx="0">
                  <c:v>0.55000000000000004</c:v>
                </c:pt>
                <c:pt idx="1">
                  <c:v>0.34799999999999998</c:v>
                </c:pt>
                <c:pt idx="2">
                  <c:v>1.2999999999999999E-2</c:v>
                </c:pt>
                <c:pt idx="3">
                  <c:v>5.7000000000000002E-2</c:v>
                </c:pt>
                <c:pt idx="4">
                  <c:v>0</c:v>
                </c:pt>
                <c:pt idx="5">
                  <c:v>1.0999999999999999E-2</c:v>
                </c:pt>
                <c:pt idx="6">
                  <c:v>4.0000000000000001E-3</c:v>
                </c:pt>
                <c:pt idx="7">
                  <c:v>3.0000000000000001E-3</c:v>
                </c:pt>
                <c:pt idx="8">
                  <c:v>1E-3</c:v>
                </c:pt>
                <c:pt idx="9">
                  <c:v>6.0000000000000001E-3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0-A7B9-4F57-887D-F4DCD46B8F3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162260864"/>
        <c:axId val="164691968"/>
      </c:barChart>
      <c:catAx>
        <c:axId val="162260864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crossAx val="164691968"/>
        <c:crosses val="autoZero"/>
        <c:auto val="1"/>
        <c:lblAlgn val="ctr"/>
        <c:lblOffset val="100"/>
        <c:noMultiLvlLbl val="0"/>
      </c:catAx>
      <c:valAx>
        <c:axId val="164691968"/>
        <c:scaling>
          <c:orientation val="minMax"/>
        </c:scaling>
        <c:delete val="1"/>
        <c:axPos val="t"/>
        <c:numFmt formatCode="0.0%" sourceLinked="1"/>
        <c:majorTickMark val="none"/>
        <c:minorTickMark val="none"/>
        <c:tickLblPos val="nextTo"/>
        <c:crossAx val="16226086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8877349679286941E-2"/>
          <c:y val="2.7144313449184162E-2"/>
          <c:w val="0.94339195031885759"/>
          <c:h val="0.96499622401606777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3"/>
              </a:solidFill>
              <a:ln w="38100" cap="flat" cmpd="sng" algn="ctr">
                <a:solidFill>
                  <a:schemeClr val="lt1"/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4D0F-4D6E-98F2-33CA5827682E}"/>
              </c:ext>
            </c:extLst>
          </c:dPt>
          <c:dPt>
            <c:idx val="1"/>
            <c:bubble3D val="0"/>
            <c:spPr>
              <a:solidFill>
                <a:schemeClr val="accent1"/>
              </a:solidFill>
              <a:ln w="38100" cap="flat" cmpd="sng" algn="ctr">
                <a:solidFill>
                  <a:schemeClr val="lt1"/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4D0F-4D6E-98F2-33CA5827682E}"/>
              </c:ext>
            </c:extLst>
          </c:dPt>
          <c:dLbls>
            <c:dLbl>
              <c:idx val="0"/>
              <c:spPr/>
              <c:txPr>
                <a:bodyPr/>
                <a:lstStyle/>
                <a:p>
                  <a:pPr>
                    <a:defRPr sz="1600" b="1">
                      <a:solidFill>
                        <a:schemeClr val="tx1"/>
                      </a:solidFill>
                    </a:defRPr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4.2045883306220657E-3"/>
                  <c:y val="-1.2856567276290668E-2"/>
                </c:manualLayout>
              </c:layout>
              <c:spPr/>
              <c:txPr>
                <a:bodyPr/>
                <a:lstStyle/>
                <a:p>
                  <a:pPr>
                    <a:defRPr sz="1600" b="1">
                      <a:solidFill>
                        <a:schemeClr val="bg1"/>
                      </a:solidFill>
                    </a:defRPr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D0F-4D6E-98F2-33CA5827682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tx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Arab parties</c:v>
                </c:pt>
                <c:pt idx="1">
                  <c:v>Jewish parties</c:v>
                </c:pt>
              </c:strCache>
            </c:strRef>
          </c:cat>
          <c:val>
            <c:numRef>
              <c:f>Sheet1!$B$2:$B$3</c:f>
              <c:numCache>
                <c:formatCode>0.0%</c:formatCode>
                <c:ptCount val="2"/>
                <c:pt idx="0">
                  <c:v>0.89800000000000002</c:v>
                </c:pt>
                <c:pt idx="1">
                  <c:v>0.10199999999999998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4D0F-4D6E-98F2-33CA5827682E}"/>
            </c:ext>
          </c:extLst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gradFill rotWithShape="1">
                <a:gsLst>
                  <a:gs pos="0">
                    <a:schemeClr val="accent3">
                      <a:tint val="50000"/>
                      <a:satMod val="300000"/>
                    </a:schemeClr>
                  </a:gs>
                  <a:gs pos="35000">
                    <a:schemeClr val="accent3">
                      <a:tint val="37000"/>
                      <a:satMod val="300000"/>
                    </a:schemeClr>
                  </a:gs>
                  <a:gs pos="100000">
                    <a:schemeClr val="accent3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3">
                    <a:shade val="95000"/>
                    <a:satMod val="105000"/>
                  </a:schemeClr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037D-4CFB-AACA-FF80EB47AB06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6"/>
              </a:solidFill>
              <a:ln w="25400" cap="flat" cmpd="sng" algn="ctr">
                <a:solidFill>
                  <a:schemeClr val="accent6">
                    <a:shade val="50000"/>
                  </a:schemeClr>
                </a:solidFill>
                <a:prstDash val="solid"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037D-4CFB-AACA-FF80EB47AB06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3"/>
              </a:solidFill>
              <a:ln w="25400" cap="flat" cmpd="sng" algn="ctr">
                <a:solidFill>
                  <a:schemeClr val="accent3">
                    <a:shade val="50000"/>
                  </a:schemeClr>
                </a:solidFill>
                <a:prstDash val="solid"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037D-4CFB-AACA-FF80EB47AB06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5"/>
              </a:solidFill>
              <a:ln w="25400" cap="flat" cmpd="sng" algn="ctr">
                <a:solidFill>
                  <a:schemeClr val="accent5">
                    <a:shade val="50000"/>
                  </a:schemeClr>
                </a:solidFill>
                <a:prstDash val="solid"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037D-4CFB-AACA-FF80EB47AB06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4"/>
              </a:solidFill>
              <a:ln w="25400" cap="flat" cmpd="sng" algn="ctr">
                <a:solidFill>
                  <a:schemeClr val="accent4">
                    <a:shade val="50000"/>
                  </a:schemeClr>
                </a:solidFill>
                <a:prstDash val="solid"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037D-4CFB-AACA-FF80EB47AB06}"/>
              </c:ext>
            </c:extLst>
          </c:dPt>
          <c:dPt>
            <c:idx val="6"/>
            <c:invertIfNegative val="0"/>
            <c:bubble3D val="0"/>
            <c:spPr>
              <a:solidFill>
                <a:schemeClr val="dk1"/>
              </a:solidFill>
              <a:ln w="25400" cap="flat" cmpd="sng" algn="ctr">
                <a:solidFill>
                  <a:schemeClr val="dk1">
                    <a:shade val="50000"/>
                  </a:schemeClr>
                </a:solidFill>
                <a:prstDash val="solid"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037D-4CFB-AACA-FF80EB47AB06}"/>
              </c:ext>
            </c:extLst>
          </c:dPt>
          <c:dPt>
            <c:idx val="7"/>
            <c:invertIfNegative val="0"/>
            <c:bubble3D val="0"/>
            <c:spPr>
              <a:gradFill rotWithShape="1">
                <a:gsLst>
                  <a:gs pos="0">
                    <a:schemeClr val="accent4">
                      <a:tint val="50000"/>
                      <a:satMod val="300000"/>
                    </a:schemeClr>
                  </a:gs>
                  <a:gs pos="35000">
                    <a:schemeClr val="accent4">
                      <a:tint val="37000"/>
                      <a:satMod val="300000"/>
                    </a:schemeClr>
                  </a:gs>
                  <a:gs pos="100000">
                    <a:schemeClr val="accent4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4">
                    <a:shade val="95000"/>
                    <a:satMod val="105000"/>
                  </a:schemeClr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037D-4CFB-AACA-FF80EB47AB06}"/>
              </c:ext>
            </c:extLst>
          </c:dPt>
          <c:dPt>
            <c:idx val="8"/>
            <c:invertIfNegative val="0"/>
            <c:bubble3D val="0"/>
            <c:spPr>
              <a:gradFill rotWithShape="1">
                <a:gsLst>
                  <a:gs pos="0">
                    <a:schemeClr val="accent2">
                      <a:tint val="50000"/>
                      <a:satMod val="300000"/>
                    </a:schemeClr>
                  </a:gs>
                  <a:gs pos="35000">
                    <a:schemeClr val="accent2">
                      <a:tint val="37000"/>
                      <a:satMod val="300000"/>
                    </a:schemeClr>
                  </a:gs>
                  <a:gs pos="100000">
                    <a:schemeClr val="accent2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2">
                    <a:shade val="95000"/>
                    <a:satMod val="105000"/>
                  </a:schemeClr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037D-4CFB-AACA-FF80EB47AB06}"/>
              </c:ext>
            </c:extLst>
          </c:dPt>
          <c:dLbls>
            <c:dLbl>
              <c:idx val="0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37D-4CFB-AACA-FF80EB47AB0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Sheet1!$A$2:$A$11</c:f>
              <c:strCache>
                <c:ptCount val="10"/>
                <c:pt idx="0">
                  <c:v>Joint List</c:v>
                </c:pt>
                <c:pt idx="1">
                  <c:v>UAL</c:v>
                </c:pt>
                <c:pt idx="2">
                  <c:v>Likud</c:v>
                </c:pt>
                <c:pt idx="3">
                  <c:v>Meretz</c:v>
                </c:pt>
                <c:pt idx="4">
                  <c:v>Yisrael Beitenu</c:v>
                </c:pt>
                <c:pt idx="5">
                  <c:v>Yesh Atid</c:v>
                </c:pt>
                <c:pt idx="6">
                  <c:v>Shas</c:v>
                </c:pt>
                <c:pt idx="7">
                  <c:v>New Hope</c:v>
                </c:pt>
                <c:pt idx="8">
                  <c:v>Blue-White</c:v>
                </c:pt>
                <c:pt idx="9">
                  <c:v>Labor</c:v>
                </c:pt>
              </c:strCache>
            </c:strRef>
          </c:cat>
          <c:val>
            <c:numRef>
              <c:f>Sheet1!$B$2:$B$11</c:f>
              <c:numCache>
                <c:formatCode>0.0%</c:formatCode>
                <c:ptCount val="10"/>
                <c:pt idx="0">
                  <c:v>0.46300000000000002</c:v>
                </c:pt>
                <c:pt idx="1">
                  <c:v>0.41799999999999998</c:v>
                </c:pt>
                <c:pt idx="2">
                  <c:v>0.01</c:v>
                </c:pt>
                <c:pt idx="3">
                  <c:v>7.3999999999999996E-2</c:v>
                </c:pt>
                <c:pt idx="4">
                  <c:v>0</c:v>
                </c:pt>
                <c:pt idx="5">
                  <c:v>1.4999999999999999E-2</c:v>
                </c:pt>
                <c:pt idx="6">
                  <c:v>2E-3</c:v>
                </c:pt>
                <c:pt idx="7">
                  <c:v>3.0000000000000001E-3</c:v>
                </c:pt>
                <c:pt idx="8">
                  <c:v>2E-3</c:v>
                </c:pt>
                <c:pt idx="9">
                  <c:v>8.0000000000000002E-3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0-037D-4CFB-AACA-FF80EB47AB0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164516992"/>
        <c:axId val="164523008"/>
      </c:barChart>
      <c:catAx>
        <c:axId val="164516992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crossAx val="164523008"/>
        <c:crosses val="autoZero"/>
        <c:auto val="1"/>
        <c:lblAlgn val="ctr"/>
        <c:lblOffset val="100"/>
        <c:noMultiLvlLbl val="0"/>
      </c:catAx>
      <c:valAx>
        <c:axId val="164523008"/>
        <c:scaling>
          <c:orientation val="minMax"/>
        </c:scaling>
        <c:delete val="1"/>
        <c:axPos val="t"/>
        <c:numFmt formatCode="0.0%" sourceLinked="1"/>
        <c:majorTickMark val="none"/>
        <c:minorTickMark val="none"/>
        <c:tickLblPos val="nextTo"/>
        <c:crossAx val="16451699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8877349679286941E-2"/>
          <c:y val="2.7144313449184162E-2"/>
          <c:w val="0.94339195031885759"/>
          <c:h val="0.96499622401606777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3"/>
              </a:solidFill>
              <a:ln w="38100" cap="flat" cmpd="sng" algn="ctr">
                <a:solidFill>
                  <a:schemeClr val="lt1"/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33D7-4F65-9F40-EB1E63368963}"/>
              </c:ext>
            </c:extLst>
          </c:dPt>
          <c:dPt>
            <c:idx val="1"/>
            <c:bubble3D val="0"/>
            <c:spPr>
              <a:solidFill>
                <a:schemeClr val="accent1"/>
              </a:solidFill>
              <a:ln w="38100" cap="flat" cmpd="sng" algn="ctr">
                <a:solidFill>
                  <a:schemeClr val="lt1"/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33D7-4F65-9F40-EB1E63368963}"/>
              </c:ext>
            </c:extLst>
          </c:dPt>
          <c:dLbls>
            <c:dLbl>
              <c:idx val="0"/>
              <c:spPr/>
              <c:txPr>
                <a:bodyPr/>
                <a:lstStyle/>
                <a:p>
                  <a:pPr>
                    <a:defRPr sz="1600" b="1">
                      <a:solidFill>
                        <a:schemeClr val="tx1"/>
                      </a:solidFill>
                    </a:defRPr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1.2160498790754063E-3"/>
                  <c:y val="-3.2141418190726524E-3"/>
                </c:manualLayout>
              </c:layout>
              <c:spPr/>
              <c:txPr>
                <a:bodyPr/>
                <a:lstStyle/>
                <a:p>
                  <a:pPr>
                    <a:defRPr sz="1600" b="1">
                      <a:solidFill>
                        <a:schemeClr val="bg1"/>
                      </a:solidFill>
                    </a:defRPr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3D7-4F65-9F40-EB1E6336896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tx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Arab parties</c:v>
                </c:pt>
                <c:pt idx="1">
                  <c:v>Jewish parties</c:v>
                </c:pt>
              </c:strCache>
            </c:strRef>
          </c:cat>
          <c:val>
            <c:numRef>
              <c:f>Sheet1!$B$2:$B$3</c:f>
              <c:numCache>
                <c:formatCode>0.0%</c:formatCode>
                <c:ptCount val="2"/>
                <c:pt idx="0">
                  <c:v>0.88100000000000001</c:v>
                </c:pt>
                <c:pt idx="1">
                  <c:v>0.11899999999999999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33D7-4F65-9F40-EB1E63368963}"/>
            </c:ext>
          </c:extLst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gradFill rotWithShape="1">
                <a:gsLst>
                  <a:gs pos="0">
                    <a:schemeClr val="accent3">
                      <a:tint val="50000"/>
                      <a:satMod val="300000"/>
                    </a:schemeClr>
                  </a:gs>
                  <a:gs pos="35000">
                    <a:schemeClr val="accent3">
                      <a:tint val="37000"/>
                      <a:satMod val="300000"/>
                    </a:schemeClr>
                  </a:gs>
                  <a:gs pos="100000">
                    <a:schemeClr val="accent3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3">
                    <a:shade val="95000"/>
                    <a:satMod val="105000"/>
                  </a:schemeClr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F250-4DF3-98CF-60AAB804A246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6"/>
              </a:solidFill>
              <a:ln w="25400" cap="flat" cmpd="sng" algn="ctr">
                <a:solidFill>
                  <a:schemeClr val="accent6">
                    <a:shade val="50000"/>
                  </a:schemeClr>
                </a:solidFill>
                <a:prstDash val="solid"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F250-4DF3-98CF-60AAB804A246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3"/>
              </a:solidFill>
              <a:ln w="25400" cap="flat" cmpd="sng" algn="ctr">
                <a:solidFill>
                  <a:schemeClr val="accent3">
                    <a:shade val="50000"/>
                  </a:schemeClr>
                </a:solidFill>
                <a:prstDash val="solid"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F250-4DF3-98CF-60AAB804A246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5"/>
              </a:solidFill>
              <a:ln w="25400" cap="flat" cmpd="sng" algn="ctr">
                <a:solidFill>
                  <a:schemeClr val="accent5">
                    <a:shade val="50000"/>
                  </a:schemeClr>
                </a:solidFill>
                <a:prstDash val="solid"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F250-4DF3-98CF-60AAB804A246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4"/>
              </a:solidFill>
              <a:ln w="25400" cap="flat" cmpd="sng" algn="ctr">
                <a:solidFill>
                  <a:schemeClr val="accent4">
                    <a:shade val="50000"/>
                  </a:schemeClr>
                </a:solidFill>
                <a:prstDash val="solid"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F250-4DF3-98CF-60AAB804A246}"/>
              </c:ext>
            </c:extLst>
          </c:dPt>
          <c:dPt>
            <c:idx val="6"/>
            <c:invertIfNegative val="0"/>
            <c:bubble3D val="0"/>
            <c:spPr>
              <a:solidFill>
                <a:schemeClr val="dk1"/>
              </a:solidFill>
              <a:ln w="25400" cap="flat" cmpd="sng" algn="ctr">
                <a:solidFill>
                  <a:schemeClr val="dk1">
                    <a:shade val="50000"/>
                  </a:schemeClr>
                </a:solidFill>
                <a:prstDash val="solid"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F250-4DF3-98CF-60AAB804A246}"/>
              </c:ext>
            </c:extLst>
          </c:dPt>
          <c:dPt>
            <c:idx val="7"/>
            <c:invertIfNegative val="0"/>
            <c:bubble3D val="0"/>
            <c:spPr>
              <a:gradFill rotWithShape="1">
                <a:gsLst>
                  <a:gs pos="0">
                    <a:schemeClr val="accent4">
                      <a:tint val="50000"/>
                      <a:satMod val="300000"/>
                    </a:schemeClr>
                  </a:gs>
                  <a:gs pos="35000">
                    <a:schemeClr val="accent4">
                      <a:tint val="37000"/>
                      <a:satMod val="300000"/>
                    </a:schemeClr>
                  </a:gs>
                  <a:gs pos="100000">
                    <a:schemeClr val="accent4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4">
                    <a:shade val="95000"/>
                    <a:satMod val="105000"/>
                  </a:schemeClr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F250-4DF3-98CF-60AAB804A246}"/>
              </c:ext>
            </c:extLst>
          </c:dPt>
          <c:dPt>
            <c:idx val="8"/>
            <c:invertIfNegative val="0"/>
            <c:bubble3D val="0"/>
            <c:spPr>
              <a:gradFill rotWithShape="1">
                <a:gsLst>
                  <a:gs pos="0">
                    <a:schemeClr val="accent2">
                      <a:tint val="50000"/>
                      <a:satMod val="300000"/>
                    </a:schemeClr>
                  </a:gs>
                  <a:gs pos="35000">
                    <a:schemeClr val="accent2">
                      <a:tint val="37000"/>
                      <a:satMod val="300000"/>
                    </a:schemeClr>
                  </a:gs>
                  <a:gs pos="100000">
                    <a:schemeClr val="accent2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2">
                    <a:shade val="95000"/>
                    <a:satMod val="105000"/>
                  </a:schemeClr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F250-4DF3-98CF-60AAB804A246}"/>
              </c:ext>
            </c:extLst>
          </c:dPt>
          <c:dLbls>
            <c:dLbl>
              <c:idx val="0"/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250-4DF3-98CF-60AAB804A24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Sheet1!$A$2:$A$11</c:f>
              <c:strCache>
                <c:ptCount val="10"/>
                <c:pt idx="0">
                  <c:v>Joint List</c:v>
                </c:pt>
                <c:pt idx="1">
                  <c:v>UAL</c:v>
                </c:pt>
                <c:pt idx="2">
                  <c:v>Likud</c:v>
                </c:pt>
                <c:pt idx="3">
                  <c:v>Meretz</c:v>
                </c:pt>
                <c:pt idx="4">
                  <c:v>Yisrael Beitenu</c:v>
                </c:pt>
                <c:pt idx="5">
                  <c:v>Yesh Atid</c:v>
                </c:pt>
                <c:pt idx="6">
                  <c:v>Shas</c:v>
                </c:pt>
                <c:pt idx="7">
                  <c:v>New Hope</c:v>
                </c:pt>
                <c:pt idx="8">
                  <c:v>Blue-White</c:v>
                </c:pt>
                <c:pt idx="9">
                  <c:v>Labor</c:v>
                </c:pt>
              </c:strCache>
            </c:strRef>
          </c:cat>
          <c:val>
            <c:numRef>
              <c:f>Sheet1!$B$2:$B$11</c:f>
              <c:numCache>
                <c:formatCode>0.0%</c:formatCode>
                <c:ptCount val="10"/>
                <c:pt idx="0">
                  <c:v>0.63800000000000001</c:v>
                </c:pt>
                <c:pt idx="1">
                  <c:v>0.27800000000000002</c:v>
                </c:pt>
                <c:pt idx="2">
                  <c:v>1.7000000000000001E-2</c:v>
                </c:pt>
                <c:pt idx="3">
                  <c:v>4.1000000000000002E-2</c:v>
                </c:pt>
                <c:pt idx="4">
                  <c:v>0</c:v>
                </c:pt>
                <c:pt idx="5">
                  <c:v>7.0000000000000001E-3</c:v>
                </c:pt>
                <c:pt idx="6">
                  <c:v>5.0000000000000001E-3</c:v>
                </c:pt>
                <c:pt idx="7">
                  <c:v>3.0000000000000001E-3</c:v>
                </c:pt>
                <c:pt idx="8">
                  <c:v>1E-3</c:v>
                </c:pt>
                <c:pt idx="9">
                  <c:v>3.0000000000000001E-3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0-F250-4DF3-98CF-60AAB804A24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164639104"/>
        <c:axId val="164645120"/>
      </c:barChart>
      <c:catAx>
        <c:axId val="164639104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crossAx val="164645120"/>
        <c:crosses val="autoZero"/>
        <c:auto val="1"/>
        <c:lblAlgn val="ctr"/>
        <c:lblOffset val="100"/>
        <c:noMultiLvlLbl val="0"/>
      </c:catAx>
      <c:valAx>
        <c:axId val="164645120"/>
        <c:scaling>
          <c:orientation val="minMax"/>
        </c:scaling>
        <c:delete val="1"/>
        <c:axPos val="t"/>
        <c:numFmt formatCode="0.0%" sourceLinked="1"/>
        <c:majorTickMark val="none"/>
        <c:minorTickMark val="none"/>
        <c:tickLblPos val="nextTo"/>
        <c:crossAx val="16463910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8877349679286941E-2"/>
          <c:y val="2.7144313449184162E-2"/>
          <c:w val="0.94339195031885759"/>
          <c:h val="0.96499622401606777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3"/>
              </a:solidFill>
              <a:ln w="38100" cap="flat" cmpd="sng" algn="ctr">
                <a:solidFill>
                  <a:schemeClr val="lt1"/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5BC6-4705-96B5-F3ED81CE4DF1}"/>
              </c:ext>
            </c:extLst>
          </c:dPt>
          <c:dPt>
            <c:idx val="1"/>
            <c:bubble3D val="0"/>
            <c:spPr>
              <a:solidFill>
                <a:schemeClr val="accent1"/>
              </a:solidFill>
              <a:ln w="38100" cap="flat" cmpd="sng" algn="ctr">
                <a:solidFill>
                  <a:schemeClr val="lt1"/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5BC6-4705-96B5-F3ED81CE4DF1}"/>
              </c:ext>
            </c:extLst>
          </c:dPt>
          <c:dLbls>
            <c:dLbl>
              <c:idx val="0"/>
              <c:spPr/>
              <c:txPr>
                <a:bodyPr/>
                <a:lstStyle/>
                <a:p>
                  <a:pPr>
                    <a:defRPr sz="1600" b="1">
                      <a:solidFill>
                        <a:schemeClr val="tx1"/>
                      </a:solidFill>
                    </a:defRPr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0.35192458758837392"/>
                  <c:y val="-4.4997985467017339E-2"/>
                </c:manualLayout>
              </c:layout>
              <c:spPr/>
              <c:txPr>
                <a:bodyPr/>
                <a:lstStyle/>
                <a:p>
                  <a:pPr>
                    <a:defRPr sz="1600" b="1">
                      <a:solidFill>
                        <a:schemeClr val="tx1"/>
                      </a:solidFill>
                    </a:defRPr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BC6-4705-96B5-F3ED81CE4DF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tx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Arab parties</c:v>
                </c:pt>
                <c:pt idx="1">
                  <c:v>Jewish parties</c:v>
                </c:pt>
              </c:strCache>
            </c:strRef>
          </c:cat>
          <c:val>
            <c:numRef>
              <c:f>Sheet1!$B$2:$B$3</c:f>
              <c:numCache>
                <c:formatCode>0.0%</c:formatCode>
                <c:ptCount val="2"/>
                <c:pt idx="0">
                  <c:v>0.91600000000000004</c:v>
                </c:pt>
                <c:pt idx="1">
                  <c:v>8.3999999999999964E-2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5BC6-4705-96B5-F3ED81CE4DF1}"/>
            </c:ext>
          </c:extLst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gradFill rotWithShape="1">
                <a:gsLst>
                  <a:gs pos="0">
                    <a:schemeClr val="accent3">
                      <a:tint val="50000"/>
                      <a:satMod val="300000"/>
                    </a:schemeClr>
                  </a:gs>
                  <a:gs pos="35000">
                    <a:schemeClr val="accent3">
                      <a:tint val="37000"/>
                      <a:satMod val="300000"/>
                    </a:schemeClr>
                  </a:gs>
                  <a:gs pos="100000">
                    <a:schemeClr val="accent3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3">
                    <a:shade val="95000"/>
                    <a:satMod val="105000"/>
                  </a:schemeClr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BBE3-494B-912C-8362752E5981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6"/>
              </a:solidFill>
              <a:ln w="25400" cap="flat" cmpd="sng" algn="ctr">
                <a:solidFill>
                  <a:schemeClr val="accent6">
                    <a:shade val="50000"/>
                  </a:schemeClr>
                </a:solidFill>
                <a:prstDash val="solid"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BBE3-494B-912C-8362752E5981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3"/>
              </a:solidFill>
              <a:ln w="25400" cap="flat" cmpd="sng" algn="ctr">
                <a:solidFill>
                  <a:schemeClr val="accent3">
                    <a:shade val="50000"/>
                  </a:schemeClr>
                </a:solidFill>
                <a:prstDash val="solid"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BBE3-494B-912C-8362752E5981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5"/>
              </a:solidFill>
              <a:ln w="25400" cap="flat" cmpd="sng" algn="ctr">
                <a:solidFill>
                  <a:schemeClr val="accent5">
                    <a:shade val="50000"/>
                  </a:schemeClr>
                </a:solidFill>
                <a:prstDash val="solid"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BBE3-494B-912C-8362752E5981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4"/>
              </a:solidFill>
              <a:ln w="25400" cap="flat" cmpd="sng" algn="ctr">
                <a:solidFill>
                  <a:schemeClr val="accent4">
                    <a:shade val="50000"/>
                  </a:schemeClr>
                </a:solidFill>
                <a:prstDash val="solid"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BBE3-494B-912C-8362752E5981}"/>
              </c:ext>
            </c:extLst>
          </c:dPt>
          <c:dPt>
            <c:idx val="6"/>
            <c:invertIfNegative val="0"/>
            <c:bubble3D val="0"/>
            <c:spPr>
              <a:solidFill>
                <a:schemeClr val="dk1"/>
              </a:solidFill>
              <a:ln w="25400" cap="flat" cmpd="sng" algn="ctr">
                <a:solidFill>
                  <a:schemeClr val="dk1">
                    <a:shade val="50000"/>
                  </a:schemeClr>
                </a:solidFill>
                <a:prstDash val="solid"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BBE3-494B-912C-8362752E5981}"/>
              </c:ext>
            </c:extLst>
          </c:dPt>
          <c:dPt>
            <c:idx val="7"/>
            <c:invertIfNegative val="0"/>
            <c:bubble3D val="0"/>
            <c:spPr>
              <a:gradFill rotWithShape="1">
                <a:gsLst>
                  <a:gs pos="0">
                    <a:schemeClr val="accent4">
                      <a:tint val="50000"/>
                      <a:satMod val="300000"/>
                    </a:schemeClr>
                  </a:gs>
                  <a:gs pos="35000">
                    <a:schemeClr val="accent4">
                      <a:tint val="37000"/>
                      <a:satMod val="300000"/>
                    </a:schemeClr>
                  </a:gs>
                  <a:gs pos="100000">
                    <a:schemeClr val="accent4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4">
                    <a:shade val="95000"/>
                    <a:satMod val="105000"/>
                  </a:schemeClr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BBE3-494B-912C-8362752E5981}"/>
              </c:ext>
            </c:extLst>
          </c:dPt>
          <c:dPt>
            <c:idx val="8"/>
            <c:invertIfNegative val="0"/>
            <c:bubble3D val="0"/>
            <c:spPr>
              <a:gradFill rotWithShape="1">
                <a:gsLst>
                  <a:gs pos="0">
                    <a:schemeClr val="accent2">
                      <a:tint val="50000"/>
                      <a:satMod val="300000"/>
                    </a:schemeClr>
                  </a:gs>
                  <a:gs pos="35000">
                    <a:schemeClr val="accent2">
                      <a:tint val="37000"/>
                      <a:satMod val="300000"/>
                    </a:schemeClr>
                  </a:gs>
                  <a:gs pos="100000">
                    <a:schemeClr val="accent2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2">
                    <a:shade val="95000"/>
                    <a:satMod val="105000"/>
                  </a:schemeClr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BBE3-494B-912C-8362752E598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Sheet1!$A$2:$A$11</c:f>
              <c:strCache>
                <c:ptCount val="10"/>
                <c:pt idx="0">
                  <c:v>Joint List</c:v>
                </c:pt>
                <c:pt idx="1">
                  <c:v>UAL</c:v>
                </c:pt>
                <c:pt idx="2">
                  <c:v>Likud</c:v>
                </c:pt>
                <c:pt idx="3">
                  <c:v>Meretz</c:v>
                </c:pt>
                <c:pt idx="4">
                  <c:v>Yisrael Beitenu</c:v>
                </c:pt>
                <c:pt idx="5">
                  <c:v>Yesh Atid</c:v>
                </c:pt>
                <c:pt idx="6">
                  <c:v>Shas</c:v>
                </c:pt>
                <c:pt idx="7">
                  <c:v>New Hope</c:v>
                </c:pt>
                <c:pt idx="8">
                  <c:v>Blue-White</c:v>
                </c:pt>
                <c:pt idx="9">
                  <c:v>Labor</c:v>
                </c:pt>
              </c:strCache>
            </c:strRef>
          </c:cat>
          <c:val>
            <c:numRef>
              <c:f>Sheet1!$B$2:$B$11</c:f>
              <c:numCache>
                <c:formatCode>0.0%</c:formatCode>
                <c:ptCount val="10"/>
                <c:pt idx="0">
                  <c:v>0.46899999999999997</c:v>
                </c:pt>
                <c:pt idx="1">
                  <c:v>0.192</c:v>
                </c:pt>
                <c:pt idx="2">
                  <c:v>0.192</c:v>
                </c:pt>
                <c:pt idx="3">
                  <c:v>4.7E-2</c:v>
                </c:pt>
                <c:pt idx="4">
                  <c:v>1E-3</c:v>
                </c:pt>
                <c:pt idx="5">
                  <c:v>2.1000000000000001E-2</c:v>
                </c:pt>
                <c:pt idx="6">
                  <c:v>3.9E-2</c:v>
                </c:pt>
                <c:pt idx="7">
                  <c:v>6.0000000000000001E-3</c:v>
                </c:pt>
                <c:pt idx="8">
                  <c:v>6.0000000000000001E-3</c:v>
                </c:pt>
                <c:pt idx="9">
                  <c:v>1.4999999999999999E-2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0-BBE3-494B-912C-8362752E598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165161984"/>
        <c:axId val="165176448"/>
      </c:barChart>
      <c:catAx>
        <c:axId val="165161984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crossAx val="165176448"/>
        <c:crosses val="autoZero"/>
        <c:auto val="1"/>
        <c:lblAlgn val="ctr"/>
        <c:lblOffset val="100"/>
        <c:noMultiLvlLbl val="0"/>
      </c:catAx>
      <c:valAx>
        <c:axId val="165176448"/>
        <c:scaling>
          <c:orientation val="minMax"/>
        </c:scaling>
        <c:delete val="1"/>
        <c:axPos val="t"/>
        <c:numFmt formatCode="0.0%" sourceLinked="1"/>
        <c:majorTickMark val="none"/>
        <c:minorTickMark val="none"/>
        <c:tickLblPos val="nextTo"/>
        <c:crossAx val="16516198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8877349679286941E-2"/>
          <c:y val="2.7144313449184162E-2"/>
          <c:w val="0.94339195031885759"/>
          <c:h val="0.96499622401606777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3"/>
              </a:solidFill>
              <a:ln w="38100" cap="flat" cmpd="sng" algn="ctr">
                <a:solidFill>
                  <a:schemeClr val="lt1"/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3E40-44ED-A335-FA201738069B}"/>
              </c:ext>
            </c:extLst>
          </c:dPt>
          <c:dPt>
            <c:idx val="1"/>
            <c:bubble3D val="0"/>
            <c:spPr>
              <a:solidFill>
                <a:schemeClr val="accent1"/>
              </a:solidFill>
              <a:ln w="38100" cap="flat" cmpd="sng" algn="ctr">
                <a:solidFill>
                  <a:schemeClr val="lt1"/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3E40-44ED-A335-FA201738069B}"/>
              </c:ext>
            </c:extLst>
          </c:dPt>
          <c:dLbls>
            <c:dLbl>
              <c:idx val="0"/>
              <c:spPr/>
              <c:txPr>
                <a:bodyPr/>
                <a:lstStyle/>
                <a:p>
                  <a:pPr>
                    <a:defRPr sz="1600" b="1">
                      <a:solidFill>
                        <a:schemeClr val="tx1"/>
                      </a:solidFill>
                    </a:defRPr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7458418640325105E-2"/>
                  <c:y val="-1.2856567276290668E-2"/>
                </c:manualLayout>
              </c:layout>
              <c:spPr/>
              <c:txPr>
                <a:bodyPr/>
                <a:lstStyle/>
                <a:p>
                  <a:pPr>
                    <a:defRPr sz="1600" b="1">
                      <a:solidFill>
                        <a:schemeClr val="bg1"/>
                      </a:solidFill>
                    </a:defRPr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E40-44ED-A335-FA201738069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tx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Arab parties</c:v>
                </c:pt>
                <c:pt idx="1">
                  <c:v>Jewish parties</c:v>
                </c:pt>
              </c:strCache>
            </c:strRef>
          </c:cat>
          <c:val>
            <c:numRef>
              <c:f>Sheet1!$B$2:$B$3</c:f>
              <c:numCache>
                <c:formatCode>0.0%</c:formatCode>
                <c:ptCount val="2"/>
                <c:pt idx="0">
                  <c:v>0.66100000000000003</c:v>
                </c:pt>
                <c:pt idx="1">
                  <c:v>0.33899999999999997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3E40-44ED-A335-FA201738069B}"/>
            </c:ext>
          </c:extLst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gradFill rotWithShape="1">
                <a:gsLst>
                  <a:gs pos="0">
                    <a:schemeClr val="accent3">
                      <a:tint val="50000"/>
                      <a:satMod val="300000"/>
                    </a:schemeClr>
                  </a:gs>
                  <a:gs pos="35000">
                    <a:schemeClr val="accent3">
                      <a:tint val="37000"/>
                      <a:satMod val="300000"/>
                    </a:schemeClr>
                  </a:gs>
                  <a:gs pos="100000">
                    <a:schemeClr val="accent3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3">
                    <a:shade val="95000"/>
                    <a:satMod val="105000"/>
                  </a:schemeClr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46BD-44CE-B7DF-FD70D3873756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6"/>
              </a:solidFill>
              <a:ln w="25400" cap="flat" cmpd="sng" algn="ctr">
                <a:solidFill>
                  <a:schemeClr val="accent6">
                    <a:shade val="50000"/>
                  </a:schemeClr>
                </a:solidFill>
                <a:prstDash val="solid"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46BD-44CE-B7DF-FD70D3873756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3"/>
              </a:solidFill>
              <a:ln w="25400" cap="flat" cmpd="sng" algn="ctr">
                <a:solidFill>
                  <a:schemeClr val="accent3">
                    <a:shade val="50000"/>
                  </a:schemeClr>
                </a:solidFill>
                <a:prstDash val="solid"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46BD-44CE-B7DF-FD70D3873756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5"/>
              </a:solidFill>
              <a:ln w="25400" cap="flat" cmpd="sng" algn="ctr">
                <a:solidFill>
                  <a:schemeClr val="accent5">
                    <a:shade val="50000"/>
                  </a:schemeClr>
                </a:solidFill>
                <a:prstDash val="solid"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46BD-44CE-B7DF-FD70D3873756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4"/>
              </a:solidFill>
              <a:ln w="25400" cap="flat" cmpd="sng" algn="ctr">
                <a:solidFill>
                  <a:schemeClr val="accent4">
                    <a:shade val="50000"/>
                  </a:schemeClr>
                </a:solidFill>
                <a:prstDash val="solid"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46BD-44CE-B7DF-FD70D3873756}"/>
              </c:ext>
            </c:extLst>
          </c:dPt>
          <c:dPt>
            <c:idx val="6"/>
            <c:invertIfNegative val="0"/>
            <c:bubble3D val="0"/>
            <c:spPr>
              <a:solidFill>
                <a:schemeClr val="dk1"/>
              </a:solidFill>
              <a:ln w="25400" cap="flat" cmpd="sng" algn="ctr">
                <a:solidFill>
                  <a:schemeClr val="dk1">
                    <a:shade val="50000"/>
                  </a:schemeClr>
                </a:solidFill>
                <a:prstDash val="solid"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46BD-44CE-B7DF-FD70D3873756}"/>
              </c:ext>
            </c:extLst>
          </c:dPt>
          <c:dPt>
            <c:idx val="7"/>
            <c:invertIfNegative val="0"/>
            <c:bubble3D val="0"/>
            <c:spPr>
              <a:gradFill rotWithShape="1">
                <a:gsLst>
                  <a:gs pos="0">
                    <a:schemeClr val="accent4">
                      <a:tint val="50000"/>
                      <a:satMod val="300000"/>
                    </a:schemeClr>
                  </a:gs>
                  <a:gs pos="35000">
                    <a:schemeClr val="accent4">
                      <a:tint val="37000"/>
                      <a:satMod val="300000"/>
                    </a:schemeClr>
                  </a:gs>
                  <a:gs pos="100000">
                    <a:schemeClr val="accent4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4">
                    <a:shade val="95000"/>
                    <a:satMod val="105000"/>
                  </a:schemeClr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46BD-44CE-B7DF-FD70D3873756}"/>
              </c:ext>
            </c:extLst>
          </c:dPt>
          <c:dPt>
            <c:idx val="8"/>
            <c:invertIfNegative val="0"/>
            <c:bubble3D val="0"/>
            <c:spPr>
              <a:gradFill rotWithShape="1">
                <a:gsLst>
                  <a:gs pos="0">
                    <a:schemeClr val="accent2">
                      <a:tint val="50000"/>
                      <a:satMod val="300000"/>
                    </a:schemeClr>
                  </a:gs>
                  <a:gs pos="35000">
                    <a:schemeClr val="accent2">
                      <a:tint val="37000"/>
                      <a:satMod val="300000"/>
                    </a:schemeClr>
                  </a:gs>
                  <a:gs pos="100000">
                    <a:schemeClr val="accent2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2">
                    <a:shade val="95000"/>
                    <a:satMod val="105000"/>
                  </a:schemeClr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46BD-44CE-B7DF-FD70D3873756}"/>
              </c:ext>
            </c:extLst>
          </c:dPt>
          <c:dLbls>
            <c:dLbl>
              <c:idx val="1"/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6BD-44CE-B7DF-FD70D387375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Sheet1!$A$2:$A$11</c:f>
              <c:strCache>
                <c:ptCount val="10"/>
                <c:pt idx="0">
                  <c:v>Joint List</c:v>
                </c:pt>
                <c:pt idx="1">
                  <c:v>UAL</c:v>
                </c:pt>
                <c:pt idx="2">
                  <c:v>Likud</c:v>
                </c:pt>
                <c:pt idx="3">
                  <c:v>Meretz</c:v>
                </c:pt>
                <c:pt idx="4">
                  <c:v>Yisrael Beitenu</c:v>
                </c:pt>
                <c:pt idx="5">
                  <c:v>Yesh Atid</c:v>
                </c:pt>
                <c:pt idx="6">
                  <c:v>Shas</c:v>
                </c:pt>
                <c:pt idx="7">
                  <c:v>New Hope</c:v>
                </c:pt>
                <c:pt idx="8">
                  <c:v>Blue-White</c:v>
                </c:pt>
                <c:pt idx="9">
                  <c:v>Labor</c:v>
                </c:pt>
              </c:strCache>
            </c:strRef>
          </c:cat>
          <c:val>
            <c:numRef>
              <c:f>Sheet1!$B$2:$B$11</c:f>
              <c:numCache>
                <c:formatCode>0.0%</c:formatCode>
                <c:ptCount val="10"/>
                <c:pt idx="0">
                  <c:v>0.159</c:v>
                </c:pt>
                <c:pt idx="1">
                  <c:v>0.745</c:v>
                </c:pt>
                <c:pt idx="2">
                  <c:v>4.3999999999999997E-2</c:v>
                </c:pt>
                <c:pt idx="3">
                  <c:v>1.4E-2</c:v>
                </c:pt>
                <c:pt idx="4">
                  <c:v>0</c:v>
                </c:pt>
                <c:pt idx="5">
                  <c:v>6.0000000000000001E-3</c:v>
                </c:pt>
                <c:pt idx="6">
                  <c:v>2E-3</c:v>
                </c:pt>
                <c:pt idx="7">
                  <c:v>5.0000000000000001E-3</c:v>
                </c:pt>
                <c:pt idx="8">
                  <c:v>1E-3</c:v>
                </c:pt>
                <c:pt idx="9">
                  <c:v>3.0000000000000001E-3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0-46BD-44CE-B7DF-FD70D387375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164915456"/>
        <c:axId val="164921728"/>
      </c:barChart>
      <c:catAx>
        <c:axId val="164915456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crossAx val="164921728"/>
        <c:crosses val="autoZero"/>
        <c:auto val="1"/>
        <c:lblAlgn val="ctr"/>
        <c:lblOffset val="100"/>
        <c:noMultiLvlLbl val="0"/>
      </c:catAx>
      <c:valAx>
        <c:axId val="164921728"/>
        <c:scaling>
          <c:orientation val="minMax"/>
        </c:scaling>
        <c:delete val="1"/>
        <c:axPos val="t"/>
        <c:numFmt formatCode="0.0%" sourceLinked="1"/>
        <c:majorTickMark val="none"/>
        <c:minorTickMark val="none"/>
        <c:tickLblPos val="nextTo"/>
        <c:crossAx val="16491545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8877349679286941E-2"/>
          <c:y val="2.7144313449184162E-2"/>
          <c:w val="0.94339195031885759"/>
          <c:h val="0.96499622401606777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3"/>
              </a:solidFill>
              <a:ln w="38100" cap="flat" cmpd="sng" algn="ctr">
                <a:solidFill>
                  <a:schemeClr val="lt1"/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F2C8-451C-94EF-76A81E3C2726}"/>
              </c:ext>
            </c:extLst>
          </c:dPt>
          <c:dPt>
            <c:idx val="1"/>
            <c:bubble3D val="0"/>
            <c:spPr>
              <a:solidFill>
                <a:schemeClr val="accent1"/>
              </a:solidFill>
              <a:ln w="38100" cap="flat" cmpd="sng" algn="ctr">
                <a:solidFill>
                  <a:schemeClr val="lt1"/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F2C8-451C-94EF-76A81E3C2726}"/>
              </c:ext>
            </c:extLst>
          </c:dPt>
          <c:dLbls>
            <c:dLbl>
              <c:idx val="0"/>
              <c:spPr/>
              <c:txPr>
                <a:bodyPr/>
                <a:lstStyle/>
                <a:p>
                  <a:pPr>
                    <a:defRPr sz="1600" b="1">
                      <a:solidFill>
                        <a:schemeClr val="tx1"/>
                      </a:solidFill>
                    </a:defRPr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0.35192458758837392"/>
                  <c:y val="-4.4997985467017339E-2"/>
                </c:manualLayout>
              </c:layout>
              <c:spPr/>
              <c:txPr>
                <a:bodyPr/>
                <a:lstStyle/>
                <a:p>
                  <a:pPr>
                    <a:defRPr sz="1600" b="1">
                      <a:solidFill>
                        <a:schemeClr val="tx1"/>
                      </a:solidFill>
                    </a:defRPr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2C8-451C-94EF-76A81E3C272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tx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Arab parties</c:v>
                </c:pt>
                <c:pt idx="1">
                  <c:v>Jewish parties</c:v>
                </c:pt>
              </c:strCache>
            </c:strRef>
          </c:cat>
          <c:val>
            <c:numRef>
              <c:f>Sheet1!$B$2:$B$3</c:f>
              <c:numCache>
                <c:formatCode>0.0%</c:formatCode>
                <c:ptCount val="2"/>
                <c:pt idx="0">
                  <c:v>0.90400000000000003</c:v>
                </c:pt>
                <c:pt idx="1">
                  <c:v>9.5999999999999974E-2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F2C8-451C-94EF-76A81E3C2726}"/>
            </c:ext>
          </c:extLst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Arab parties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Sheet1!$A$2:$A$11</c:f>
              <c:numCache>
                <c:formatCode>General</c:formatCode>
                <c:ptCount val="10"/>
                <c:pt idx="0">
                  <c:v>1999</c:v>
                </c:pt>
                <c:pt idx="1">
                  <c:v>2003</c:v>
                </c:pt>
                <c:pt idx="2">
                  <c:v>2006</c:v>
                </c:pt>
                <c:pt idx="3">
                  <c:v>2009</c:v>
                </c:pt>
                <c:pt idx="4">
                  <c:v>2013</c:v>
                </c:pt>
                <c:pt idx="5">
                  <c:v>2015</c:v>
                </c:pt>
                <c:pt idx="6" formatCode="B1mmm\-yy">
                  <c:v>43556</c:v>
                </c:pt>
                <c:pt idx="7" formatCode="B1mmm\-yy">
                  <c:v>43709</c:v>
                </c:pt>
                <c:pt idx="8">
                  <c:v>2020</c:v>
                </c:pt>
                <c:pt idx="9">
                  <c:v>2021</c:v>
                </c:pt>
              </c:numCache>
            </c:numRef>
          </c:cat>
          <c:val>
            <c:numRef>
              <c:f>Sheet1!$B$2:$B$11</c:f>
              <c:numCache>
                <c:formatCode>0.0%</c:formatCode>
                <c:ptCount val="10"/>
                <c:pt idx="0">
                  <c:v>0.68600000000000005</c:v>
                </c:pt>
                <c:pt idx="1">
                  <c:v>0.69199999999999995</c:v>
                </c:pt>
                <c:pt idx="2">
                  <c:v>0.71899999999999997</c:v>
                </c:pt>
                <c:pt idx="3">
                  <c:v>0.81899999999999995</c:v>
                </c:pt>
                <c:pt idx="4">
                  <c:v>0.77200000000000002</c:v>
                </c:pt>
                <c:pt idx="5">
                  <c:v>0.83199999999999996</c:v>
                </c:pt>
                <c:pt idx="6">
                  <c:v>0.71599999999999997</c:v>
                </c:pt>
                <c:pt idx="7">
                  <c:v>0.81599999999999995</c:v>
                </c:pt>
                <c:pt idx="8">
                  <c:v>0.876</c:v>
                </c:pt>
                <c:pt idx="9">
                  <c:v>0.80100000000000005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D81C-4912-A943-C37F3890EB9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Jewish parties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Sheet1!$A$2:$A$11</c:f>
              <c:numCache>
                <c:formatCode>General</c:formatCode>
                <c:ptCount val="10"/>
                <c:pt idx="0">
                  <c:v>1999</c:v>
                </c:pt>
                <c:pt idx="1">
                  <c:v>2003</c:v>
                </c:pt>
                <c:pt idx="2">
                  <c:v>2006</c:v>
                </c:pt>
                <c:pt idx="3">
                  <c:v>2009</c:v>
                </c:pt>
                <c:pt idx="4">
                  <c:v>2013</c:v>
                </c:pt>
                <c:pt idx="5">
                  <c:v>2015</c:v>
                </c:pt>
                <c:pt idx="6" formatCode="B1mmm\-yy">
                  <c:v>43556</c:v>
                </c:pt>
                <c:pt idx="7" formatCode="B1mmm\-yy">
                  <c:v>43709</c:v>
                </c:pt>
                <c:pt idx="8">
                  <c:v>2020</c:v>
                </c:pt>
                <c:pt idx="9">
                  <c:v>2021</c:v>
                </c:pt>
              </c:numCache>
            </c:numRef>
          </c:cat>
          <c:val>
            <c:numRef>
              <c:f>Sheet1!$C$2:$C$11</c:f>
              <c:numCache>
                <c:formatCode>0.0%</c:formatCode>
                <c:ptCount val="10"/>
                <c:pt idx="0">
                  <c:v>0.31399999999999995</c:v>
                </c:pt>
                <c:pt idx="1">
                  <c:v>0.30800000000000005</c:v>
                </c:pt>
                <c:pt idx="2">
                  <c:v>0.28100000000000003</c:v>
                </c:pt>
                <c:pt idx="3">
                  <c:v>0.18100000000000005</c:v>
                </c:pt>
                <c:pt idx="4">
                  <c:v>0.22799999999999998</c:v>
                </c:pt>
                <c:pt idx="5">
                  <c:v>0.16800000000000004</c:v>
                </c:pt>
                <c:pt idx="6">
                  <c:v>0.28400000000000003</c:v>
                </c:pt>
                <c:pt idx="7">
                  <c:v>0.18400000000000005</c:v>
                </c:pt>
                <c:pt idx="8">
                  <c:v>0.124</c:v>
                </c:pt>
                <c:pt idx="9">
                  <c:v>0.19899999999999995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D81C-4912-A943-C37F3890EB9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60025984"/>
        <c:axId val="159728768"/>
      </c:lineChart>
      <c:catAx>
        <c:axId val="1600259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59728768"/>
        <c:crosses val="autoZero"/>
        <c:auto val="1"/>
        <c:lblAlgn val="ctr"/>
        <c:lblOffset val="100"/>
        <c:noMultiLvlLbl val="0"/>
      </c:catAx>
      <c:valAx>
        <c:axId val="159728768"/>
        <c:scaling>
          <c:orientation val="minMax"/>
        </c:scaling>
        <c:delete val="1"/>
        <c:axPos val="l"/>
        <c:numFmt formatCode="0.0%" sourceLinked="1"/>
        <c:majorTickMark val="none"/>
        <c:minorTickMark val="none"/>
        <c:tickLblPos val="nextTo"/>
        <c:crossAx val="160025984"/>
        <c:crosses val="autoZero"/>
        <c:crossBetween val="between"/>
      </c:valAx>
    </c:plotArea>
    <c:legend>
      <c:legendPos val="l"/>
      <c:layout>
        <c:manualLayout>
          <c:xMode val="edge"/>
          <c:yMode val="edge"/>
          <c:x val="3.0864197530864196E-3"/>
          <c:y val="2.3661262807495313E-2"/>
          <c:w val="0.20487690774764267"/>
          <c:h val="0.1557639777435211"/>
        </c:manualLayout>
      </c:layout>
      <c:overlay val="1"/>
    </c:legend>
    <c:plotVisOnly val="1"/>
    <c:dispBlanksAs val="gap"/>
    <c:showDLblsOverMax val="0"/>
  </c:chart>
  <c:txPr>
    <a:bodyPr/>
    <a:lstStyle/>
    <a:p>
      <a:pPr>
        <a:defRPr sz="1800" b="0"/>
      </a:pPr>
      <a:endParaRPr lang="en-US"/>
    </a:p>
  </c:txPr>
  <c:externalData r:id="rId1">
    <c:autoUpdate val="0"/>
  </c:externalData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gradFill rotWithShape="1">
                <a:gsLst>
                  <a:gs pos="0">
                    <a:schemeClr val="accent3">
                      <a:tint val="50000"/>
                      <a:satMod val="300000"/>
                    </a:schemeClr>
                  </a:gs>
                  <a:gs pos="35000">
                    <a:schemeClr val="accent3">
                      <a:tint val="37000"/>
                      <a:satMod val="300000"/>
                    </a:schemeClr>
                  </a:gs>
                  <a:gs pos="100000">
                    <a:schemeClr val="accent3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3">
                    <a:shade val="95000"/>
                    <a:satMod val="105000"/>
                  </a:schemeClr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5EF0-4BCB-B99A-F608A76E6C91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6"/>
              </a:solidFill>
              <a:ln w="25400" cap="flat" cmpd="sng" algn="ctr">
                <a:solidFill>
                  <a:schemeClr val="accent6">
                    <a:shade val="50000"/>
                  </a:schemeClr>
                </a:solidFill>
                <a:prstDash val="solid"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5EF0-4BCB-B99A-F608A76E6C91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3"/>
              </a:solidFill>
              <a:ln w="25400" cap="flat" cmpd="sng" algn="ctr">
                <a:solidFill>
                  <a:schemeClr val="accent3">
                    <a:shade val="50000"/>
                  </a:schemeClr>
                </a:solidFill>
                <a:prstDash val="solid"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5EF0-4BCB-B99A-F608A76E6C91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5"/>
              </a:solidFill>
              <a:ln w="25400" cap="flat" cmpd="sng" algn="ctr">
                <a:solidFill>
                  <a:schemeClr val="accent5">
                    <a:shade val="50000"/>
                  </a:schemeClr>
                </a:solidFill>
                <a:prstDash val="solid"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5EF0-4BCB-B99A-F608A76E6C91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4"/>
              </a:solidFill>
              <a:ln w="25400" cap="flat" cmpd="sng" algn="ctr">
                <a:solidFill>
                  <a:schemeClr val="accent4">
                    <a:shade val="50000"/>
                  </a:schemeClr>
                </a:solidFill>
                <a:prstDash val="solid"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5EF0-4BCB-B99A-F608A76E6C91}"/>
              </c:ext>
            </c:extLst>
          </c:dPt>
          <c:dPt>
            <c:idx val="6"/>
            <c:invertIfNegative val="0"/>
            <c:bubble3D val="0"/>
            <c:spPr>
              <a:solidFill>
                <a:schemeClr val="dk1"/>
              </a:solidFill>
              <a:ln w="25400" cap="flat" cmpd="sng" algn="ctr">
                <a:solidFill>
                  <a:schemeClr val="dk1">
                    <a:shade val="50000"/>
                  </a:schemeClr>
                </a:solidFill>
                <a:prstDash val="solid"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5EF0-4BCB-B99A-F608A76E6C91}"/>
              </c:ext>
            </c:extLst>
          </c:dPt>
          <c:dPt>
            <c:idx val="7"/>
            <c:invertIfNegative val="0"/>
            <c:bubble3D val="0"/>
            <c:spPr>
              <a:gradFill rotWithShape="1">
                <a:gsLst>
                  <a:gs pos="0">
                    <a:schemeClr val="accent4">
                      <a:tint val="50000"/>
                      <a:satMod val="300000"/>
                    </a:schemeClr>
                  </a:gs>
                  <a:gs pos="35000">
                    <a:schemeClr val="accent4">
                      <a:tint val="37000"/>
                      <a:satMod val="300000"/>
                    </a:schemeClr>
                  </a:gs>
                  <a:gs pos="100000">
                    <a:schemeClr val="accent4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4">
                    <a:shade val="95000"/>
                    <a:satMod val="105000"/>
                  </a:schemeClr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5EF0-4BCB-B99A-F608A76E6C91}"/>
              </c:ext>
            </c:extLst>
          </c:dPt>
          <c:dPt>
            <c:idx val="8"/>
            <c:invertIfNegative val="0"/>
            <c:bubble3D val="0"/>
            <c:spPr>
              <a:gradFill rotWithShape="1">
                <a:gsLst>
                  <a:gs pos="0">
                    <a:schemeClr val="accent2">
                      <a:tint val="50000"/>
                      <a:satMod val="300000"/>
                    </a:schemeClr>
                  </a:gs>
                  <a:gs pos="35000">
                    <a:schemeClr val="accent2">
                      <a:tint val="37000"/>
                      <a:satMod val="300000"/>
                    </a:schemeClr>
                  </a:gs>
                  <a:gs pos="100000">
                    <a:schemeClr val="accent2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2">
                    <a:shade val="95000"/>
                    <a:satMod val="105000"/>
                  </a:schemeClr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5EF0-4BCB-B99A-F608A76E6C91}"/>
              </c:ext>
            </c:extLst>
          </c:dPt>
          <c:dLbls>
            <c:dLbl>
              <c:idx val="1"/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EF0-4BCB-B99A-F608A76E6C9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Sheet1!$A$2:$A$11</c:f>
              <c:strCache>
                <c:ptCount val="10"/>
                <c:pt idx="0">
                  <c:v>Joint List</c:v>
                </c:pt>
                <c:pt idx="1">
                  <c:v>UAL</c:v>
                </c:pt>
                <c:pt idx="2">
                  <c:v>Likud</c:v>
                </c:pt>
                <c:pt idx="3">
                  <c:v>Meretz</c:v>
                </c:pt>
                <c:pt idx="4">
                  <c:v>Yisrael Beitenu</c:v>
                </c:pt>
                <c:pt idx="5">
                  <c:v>Yesh Atid</c:v>
                </c:pt>
                <c:pt idx="6">
                  <c:v>Shas</c:v>
                </c:pt>
                <c:pt idx="7">
                  <c:v>New Hope</c:v>
                </c:pt>
                <c:pt idx="8">
                  <c:v>Blue-White</c:v>
                </c:pt>
                <c:pt idx="9">
                  <c:v>Labor</c:v>
                </c:pt>
              </c:strCache>
            </c:strRef>
          </c:cat>
          <c:val>
            <c:numRef>
              <c:f>Sheet1!$B$2:$B$11</c:f>
              <c:numCache>
                <c:formatCode>0.0%</c:formatCode>
                <c:ptCount val="10"/>
                <c:pt idx="0">
                  <c:v>0.20200000000000001</c:v>
                </c:pt>
                <c:pt idx="1">
                  <c:v>0.69799999999999995</c:v>
                </c:pt>
                <c:pt idx="2">
                  <c:v>0.04</c:v>
                </c:pt>
                <c:pt idx="3">
                  <c:v>1.7000000000000001E-2</c:v>
                </c:pt>
                <c:pt idx="4">
                  <c:v>1E-3</c:v>
                </c:pt>
                <c:pt idx="5">
                  <c:v>7.0000000000000001E-3</c:v>
                </c:pt>
                <c:pt idx="6">
                  <c:v>2E-3</c:v>
                </c:pt>
                <c:pt idx="7">
                  <c:v>7.0000000000000001E-3</c:v>
                </c:pt>
                <c:pt idx="8">
                  <c:v>2E-3</c:v>
                </c:pt>
                <c:pt idx="9">
                  <c:v>3.0000000000000001E-3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0-5EF0-4BCB-B99A-F608A76E6C9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165049856"/>
        <c:axId val="165064064"/>
      </c:barChart>
      <c:catAx>
        <c:axId val="165049856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crossAx val="165064064"/>
        <c:crosses val="autoZero"/>
        <c:auto val="1"/>
        <c:lblAlgn val="ctr"/>
        <c:lblOffset val="100"/>
        <c:noMultiLvlLbl val="0"/>
      </c:catAx>
      <c:valAx>
        <c:axId val="165064064"/>
        <c:scaling>
          <c:orientation val="minMax"/>
        </c:scaling>
        <c:delete val="1"/>
        <c:axPos val="t"/>
        <c:numFmt formatCode="0.0%" sourceLinked="1"/>
        <c:majorTickMark val="none"/>
        <c:minorTickMark val="none"/>
        <c:tickLblPos val="nextTo"/>
        <c:crossAx val="16504985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8877349679286941E-2"/>
          <c:y val="2.7144313449184162E-2"/>
          <c:w val="0.94339195031885759"/>
          <c:h val="0.96499622401606777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3"/>
              </a:solidFill>
              <a:ln w="38100" cap="flat" cmpd="sng" algn="ctr">
                <a:solidFill>
                  <a:schemeClr val="lt1"/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C1FF-45A3-92F0-F28CAC025D93}"/>
              </c:ext>
            </c:extLst>
          </c:dPt>
          <c:dPt>
            <c:idx val="1"/>
            <c:bubble3D val="0"/>
            <c:spPr>
              <a:solidFill>
                <a:schemeClr val="accent1"/>
              </a:solidFill>
              <a:ln w="38100" cap="flat" cmpd="sng" algn="ctr">
                <a:solidFill>
                  <a:schemeClr val="lt1"/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C1FF-45A3-92F0-F28CAC025D93}"/>
              </c:ext>
            </c:extLst>
          </c:dPt>
          <c:dLbls>
            <c:dLbl>
              <c:idx val="0"/>
              <c:spPr/>
              <c:txPr>
                <a:bodyPr/>
                <a:lstStyle/>
                <a:p>
                  <a:pPr>
                    <a:defRPr sz="1600" b="1">
                      <a:solidFill>
                        <a:schemeClr val="tx1"/>
                      </a:solidFill>
                    </a:defRPr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0.35192458758837392"/>
                  <c:y val="-4.4997985467017339E-2"/>
                </c:manualLayout>
              </c:layout>
              <c:spPr/>
              <c:txPr>
                <a:bodyPr/>
                <a:lstStyle/>
                <a:p>
                  <a:pPr>
                    <a:defRPr sz="1600" b="1">
                      <a:solidFill>
                        <a:schemeClr val="tx1"/>
                      </a:solidFill>
                    </a:defRPr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1FF-45A3-92F0-F28CAC025D9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tx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Arab parties</c:v>
                </c:pt>
                <c:pt idx="1">
                  <c:v>Jewish parties</c:v>
                </c:pt>
              </c:strCache>
            </c:strRef>
          </c:cat>
          <c:val>
            <c:numRef>
              <c:f>Sheet1!$B$2:$B$3</c:f>
              <c:numCache>
                <c:formatCode>0.0%</c:formatCode>
                <c:ptCount val="2"/>
                <c:pt idx="0">
                  <c:v>0.89900000000000002</c:v>
                </c:pt>
                <c:pt idx="1">
                  <c:v>0.10099999999999998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C1FF-45A3-92F0-F28CAC025D93}"/>
            </c:ext>
          </c:extLst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gradFill rotWithShape="1">
                <a:gsLst>
                  <a:gs pos="0">
                    <a:schemeClr val="accent3">
                      <a:tint val="50000"/>
                      <a:satMod val="300000"/>
                    </a:schemeClr>
                  </a:gs>
                  <a:gs pos="35000">
                    <a:schemeClr val="accent3">
                      <a:tint val="37000"/>
                      <a:satMod val="300000"/>
                    </a:schemeClr>
                  </a:gs>
                  <a:gs pos="100000">
                    <a:schemeClr val="accent3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3">
                    <a:shade val="95000"/>
                    <a:satMod val="105000"/>
                  </a:schemeClr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566E-4D36-B9C9-C62F4F423356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6"/>
              </a:solidFill>
              <a:ln w="25400" cap="flat" cmpd="sng" algn="ctr">
                <a:solidFill>
                  <a:schemeClr val="accent6">
                    <a:shade val="50000"/>
                  </a:schemeClr>
                </a:solidFill>
                <a:prstDash val="solid"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566E-4D36-B9C9-C62F4F423356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3"/>
              </a:solidFill>
              <a:ln w="25400" cap="flat" cmpd="sng" algn="ctr">
                <a:solidFill>
                  <a:schemeClr val="accent3">
                    <a:shade val="50000"/>
                  </a:schemeClr>
                </a:solidFill>
                <a:prstDash val="solid"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566E-4D36-B9C9-C62F4F423356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5"/>
              </a:solidFill>
              <a:ln w="25400" cap="flat" cmpd="sng" algn="ctr">
                <a:solidFill>
                  <a:schemeClr val="accent5">
                    <a:shade val="50000"/>
                  </a:schemeClr>
                </a:solidFill>
                <a:prstDash val="solid"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566E-4D36-B9C9-C62F4F423356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4"/>
              </a:solidFill>
              <a:ln w="25400" cap="flat" cmpd="sng" algn="ctr">
                <a:solidFill>
                  <a:schemeClr val="accent4">
                    <a:shade val="50000"/>
                  </a:schemeClr>
                </a:solidFill>
                <a:prstDash val="solid"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566E-4D36-B9C9-C62F4F423356}"/>
              </c:ext>
            </c:extLst>
          </c:dPt>
          <c:dPt>
            <c:idx val="6"/>
            <c:invertIfNegative val="0"/>
            <c:bubble3D val="0"/>
            <c:spPr>
              <a:solidFill>
                <a:schemeClr val="dk1"/>
              </a:solidFill>
              <a:ln w="25400" cap="flat" cmpd="sng" algn="ctr">
                <a:solidFill>
                  <a:schemeClr val="dk1">
                    <a:shade val="50000"/>
                  </a:schemeClr>
                </a:solidFill>
                <a:prstDash val="solid"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566E-4D36-B9C9-C62F4F423356}"/>
              </c:ext>
            </c:extLst>
          </c:dPt>
          <c:dPt>
            <c:idx val="7"/>
            <c:invertIfNegative val="0"/>
            <c:bubble3D val="0"/>
            <c:spPr>
              <a:gradFill rotWithShape="1">
                <a:gsLst>
                  <a:gs pos="0">
                    <a:schemeClr val="accent4">
                      <a:tint val="50000"/>
                      <a:satMod val="300000"/>
                    </a:schemeClr>
                  </a:gs>
                  <a:gs pos="35000">
                    <a:schemeClr val="accent4">
                      <a:tint val="37000"/>
                      <a:satMod val="300000"/>
                    </a:schemeClr>
                  </a:gs>
                  <a:gs pos="100000">
                    <a:schemeClr val="accent4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4">
                    <a:shade val="95000"/>
                    <a:satMod val="105000"/>
                  </a:schemeClr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566E-4D36-B9C9-C62F4F423356}"/>
              </c:ext>
            </c:extLst>
          </c:dPt>
          <c:dPt>
            <c:idx val="8"/>
            <c:invertIfNegative val="0"/>
            <c:bubble3D val="0"/>
            <c:spPr>
              <a:gradFill rotWithShape="1">
                <a:gsLst>
                  <a:gs pos="0">
                    <a:schemeClr val="accent2">
                      <a:tint val="50000"/>
                      <a:satMod val="300000"/>
                    </a:schemeClr>
                  </a:gs>
                  <a:gs pos="35000">
                    <a:schemeClr val="accent2">
                      <a:tint val="37000"/>
                      <a:satMod val="300000"/>
                    </a:schemeClr>
                  </a:gs>
                  <a:gs pos="100000">
                    <a:schemeClr val="accent2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2">
                    <a:shade val="95000"/>
                    <a:satMod val="105000"/>
                  </a:schemeClr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566E-4D36-B9C9-C62F4F423356}"/>
              </c:ext>
            </c:extLst>
          </c:dPt>
          <c:dLbls>
            <c:dLbl>
              <c:idx val="1"/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66E-4D36-B9C9-C62F4F42335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Sheet1!$A$2:$A$11</c:f>
              <c:strCache>
                <c:ptCount val="10"/>
                <c:pt idx="0">
                  <c:v>Joint List</c:v>
                </c:pt>
                <c:pt idx="1">
                  <c:v>UAL</c:v>
                </c:pt>
                <c:pt idx="2">
                  <c:v>Likud</c:v>
                </c:pt>
                <c:pt idx="3">
                  <c:v>Meretz</c:v>
                </c:pt>
                <c:pt idx="4">
                  <c:v>Yisrael Beitenu</c:v>
                </c:pt>
                <c:pt idx="5">
                  <c:v>Yesh Atid</c:v>
                </c:pt>
                <c:pt idx="6">
                  <c:v>Shas</c:v>
                </c:pt>
                <c:pt idx="7">
                  <c:v>New Hope</c:v>
                </c:pt>
                <c:pt idx="8">
                  <c:v>Blue-White</c:v>
                </c:pt>
                <c:pt idx="9">
                  <c:v>Labor</c:v>
                </c:pt>
              </c:strCache>
            </c:strRef>
          </c:cat>
          <c:val>
            <c:numRef>
              <c:f>Sheet1!$B$2:$B$11</c:f>
              <c:numCache>
                <c:formatCode>0.0%</c:formatCode>
                <c:ptCount val="10"/>
                <c:pt idx="0">
                  <c:v>6.0999999999999999E-2</c:v>
                </c:pt>
                <c:pt idx="1">
                  <c:v>0.79200000000000004</c:v>
                </c:pt>
                <c:pt idx="2">
                  <c:v>0.104</c:v>
                </c:pt>
                <c:pt idx="3">
                  <c:v>8.9999999999999993E-3</c:v>
                </c:pt>
                <c:pt idx="4">
                  <c:v>0</c:v>
                </c:pt>
                <c:pt idx="5">
                  <c:v>8.9999999999999993E-3</c:v>
                </c:pt>
                <c:pt idx="6">
                  <c:v>2E-3</c:v>
                </c:pt>
                <c:pt idx="7">
                  <c:v>1E-3</c:v>
                </c:pt>
                <c:pt idx="8">
                  <c:v>2E-3</c:v>
                </c:pt>
                <c:pt idx="9">
                  <c:v>4.0000000000000001E-3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0-566E-4D36-B9C9-C62F4F42335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165593856"/>
        <c:axId val="165599872"/>
      </c:barChart>
      <c:catAx>
        <c:axId val="165593856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crossAx val="165599872"/>
        <c:crosses val="autoZero"/>
        <c:auto val="1"/>
        <c:lblAlgn val="ctr"/>
        <c:lblOffset val="100"/>
        <c:noMultiLvlLbl val="0"/>
      </c:catAx>
      <c:valAx>
        <c:axId val="165599872"/>
        <c:scaling>
          <c:orientation val="minMax"/>
        </c:scaling>
        <c:delete val="1"/>
        <c:axPos val="t"/>
        <c:numFmt formatCode="0.0%" sourceLinked="1"/>
        <c:majorTickMark val="none"/>
        <c:minorTickMark val="none"/>
        <c:tickLblPos val="nextTo"/>
        <c:crossAx val="16559385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8877349679286948E-2"/>
          <c:y val="2.7144313449184169E-2"/>
          <c:w val="0.94339195031885759"/>
          <c:h val="0.96499622401606777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3"/>
              </a:solidFill>
              <a:ln w="38100" cap="flat" cmpd="sng" algn="ctr">
                <a:solidFill>
                  <a:schemeClr val="lt1"/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D172-41E9-9ABE-11D5EE12F37D}"/>
              </c:ext>
            </c:extLst>
          </c:dPt>
          <c:dPt>
            <c:idx val="1"/>
            <c:bubble3D val="0"/>
            <c:spPr>
              <a:solidFill>
                <a:schemeClr val="accent1"/>
              </a:solidFill>
              <a:ln w="38100" cap="flat" cmpd="sng" algn="ctr">
                <a:solidFill>
                  <a:schemeClr val="lt1"/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D172-41E9-9ABE-11D5EE12F37D}"/>
              </c:ext>
            </c:extLst>
          </c:dPt>
          <c:dLbls>
            <c:dLbl>
              <c:idx val="0"/>
              <c:spPr/>
              <c:txPr>
                <a:bodyPr/>
                <a:lstStyle/>
                <a:p>
                  <a:pPr>
                    <a:defRPr sz="1600" b="1">
                      <a:solidFill>
                        <a:schemeClr val="tx1"/>
                      </a:solidFill>
                    </a:defRPr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4.4700657508149264E-3"/>
                  <c:y val="-6.4282836381453342E-3"/>
                </c:manualLayout>
              </c:layout>
              <c:spPr/>
              <c:txPr>
                <a:bodyPr/>
                <a:lstStyle/>
                <a:p>
                  <a:pPr>
                    <a:defRPr sz="1600" b="1">
                      <a:solidFill>
                        <a:schemeClr val="bg1"/>
                      </a:solidFill>
                    </a:defRPr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172-41E9-9ABE-11D5EE12F37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tx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Arab parties</c:v>
                </c:pt>
                <c:pt idx="1">
                  <c:v>Jewish parties</c:v>
                </c:pt>
              </c:strCache>
            </c:strRef>
          </c:cat>
          <c:val>
            <c:numRef>
              <c:f>Sheet1!$B$2:$B$3</c:f>
              <c:numCache>
                <c:formatCode>0.0%</c:formatCode>
                <c:ptCount val="2"/>
                <c:pt idx="0">
                  <c:v>0.85199999999999998</c:v>
                </c:pt>
                <c:pt idx="1">
                  <c:v>0.14800000000000002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D172-41E9-9ABE-11D5EE12F37D}"/>
            </c:ext>
          </c:extLst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gradFill rotWithShape="1">
                <a:gsLst>
                  <a:gs pos="0">
                    <a:schemeClr val="accent3">
                      <a:tint val="50000"/>
                      <a:satMod val="300000"/>
                    </a:schemeClr>
                  </a:gs>
                  <a:gs pos="35000">
                    <a:schemeClr val="accent3">
                      <a:tint val="37000"/>
                      <a:satMod val="300000"/>
                    </a:schemeClr>
                  </a:gs>
                  <a:gs pos="100000">
                    <a:schemeClr val="accent3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3">
                    <a:shade val="95000"/>
                    <a:satMod val="105000"/>
                  </a:schemeClr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70A6-4B0B-8399-B62AE9FF7BA8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6"/>
              </a:solidFill>
              <a:ln w="25400" cap="flat" cmpd="sng" algn="ctr">
                <a:solidFill>
                  <a:schemeClr val="accent6">
                    <a:shade val="50000"/>
                  </a:schemeClr>
                </a:solidFill>
                <a:prstDash val="solid"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70A6-4B0B-8399-B62AE9FF7BA8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3"/>
              </a:solidFill>
              <a:ln w="25400" cap="flat" cmpd="sng" algn="ctr">
                <a:solidFill>
                  <a:schemeClr val="accent3">
                    <a:shade val="50000"/>
                  </a:schemeClr>
                </a:solidFill>
                <a:prstDash val="solid"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70A6-4B0B-8399-B62AE9FF7BA8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5"/>
              </a:solidFill>
              <a:ln w="25400" cap="flat" cmpd="sng" algn="ctr">
                <a:solidFill>
                  <a:schemeClr val="accent5">
                    <a:shade val="50000"/>
                  </a:schemeClr>
                </a:solidFill>
                <a:prstDash val="solid"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70A6-4B0B-8399-B62AE9FF7BA8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4"/>
              </a:solidFill>
              <a:ln w="25400" cap="flat" cmpd="sng" algn="ctr">
                <a:solidFill>
                  <a:schemeClr val="accent4">
                    <a:shade val="50000"/>
                  </a:schemeClr>
                </a:solidFill>
                <a:prstDash val="solid"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70A6-4B0B-8399-B62AE9FF7BA8}"/>
              </c:ext>
            </c:extLst>
          </c:dPt>
          <c:dPt>
            <c:idx val="6"/>
            <c:invertIfNegative val="0"/>
            <c:bubble3D val="0"/>
            <c:spPr>
              <a:solidFill>
                <a:schemeClr val="dk1"/>
              </a:solidFill>
              <a:ln w="25400" cap="flat" cmpd="sng" algn="ctr">
                <a:solidFill>
                  <a:schemeClr val="dk1">
                    <a:shade val="50000"/>
                  </a:schemeClr>
                </a:solidFill>
                <a:prstDash val="solid"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70A6-4B0B-8399-B62AE9FF7BA8}"/>
              </c:ext>
            </c:extLst>
          </c:dPt>
          <c:dPt>
            <c:idx val="7"/>
            <c:invertIfNegative val="0"/>
            <c:bubble3D val="0"/>
            <c:spPr>
              <a:gradFill rotWithShape="1">
                <a:gsLst>
                  <a:gs pos="0">
                    <a:schemeClr val="accent4">
                      <a:tint val="50000"/>
                      <a:satMod val="300000"/>
                    </a:schemeClr>
                  </a:gs>
                  <a:gs pos="35000">
                    <a:schemeClr val="accent4">
                      <a:tint val="37000"/>
                      <a:satMod val="300000"/>
                    </a:schemeClr>
                  </a:gs>
                  <a:gs pos="100000">
                    <a:schemeClr val="accent4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4">
                    <a:shade val="95000"/>
                    <a:satMod val="105000"/>
                  </a:schemeClr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70A6-4B0B-8399-B62AE9FF7BA8}"/>
              </c:ext>
            </c:extLst>
          </c:dPt>
          <c:dPt>
            <c:idx val="8"/>
            <c:invertIfNegative val="0"/>
            <c:bubble3D val="0"/>
            <c:spPr>
              <a:gradFill rotWithShape="1">
                <a:gsLst>
                  <a:gs pos="0">
                    <a:schemeClr val="accent2">
                      <a:tint val="50000"/>
                      <a:satMod val="300000"/>
                    </a:schemeClr>
                  </a:gs>
                  <a:gs pos="35000">
                    <a:schemeClr val="accent2">
                      <a:tint val="37000"/>
                      <a:satMod val="300000"/>
                    </a:schemeClr>
                  </a:gs>
                  <a:gs pos="100000">
                    <a:schemeClr val="accent2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2">
                    <a:shade val="95000"/>
                    <a:satMod val="105000"/>
                  </a:schemeClr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70A6-4B0B-8399-B62AE9FF7BA8}"/>
              </c:ext>
            </c:extLst>
          </c:dPt>
          <c:dLbls>
            <c:dLbl>
              <c:idx val="0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0A6-4B0B-8399-B62AE9FF7BA8}"/>
                </c:ext>
              </c:extLst>
            </c:dLbl>
            <c:dLbl>
              <c:idx val="1"/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0A6-4B0B-8399-B62AE9FF7BA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Sheet1!$A$2:$A$11</c:f>
              <c:strCache>
                <c:ptCount val="10"/>
                <c:pt idx="0">
                  <c:v>Joint List</c:v>
                </c:pt>
                <c:pt idx="1">
                  <c:v>UAL</c:v>
                </c:pt>
                <c:pt idx="2">
                  <c:v>Likud</c:v>
                </c:pt>
                <c:pt idx="3">
                  <c:v>Meretz</c:v>
                </c:pt>
                <c:pt idx="4">
                  <c:v>Yisrael Beitenu</c:v>
                </c:pt>
                <c:pt idx="5">
                  <c:v>Yesh Atid</c:v>
                </c:pt>
                <c:pt idx="6">
                  <c:v>Shas</c:v>
                </c:pt>
                <c:pt idx="7">
                  <c:v>New Hope</c:v>
                </c:pt>
                <c:pt idx="8">
                  <c:v>Blue-White</c:v>
                </c:pt>
                <c:pt idx="9">
                  <c:v>Labor</c:v>
                </c:pt>
              </c:strCache>
            </c:strRef>
          </c:cat>
          <c:val>
            <c:numRef>
              <c:f>Sheet1!$B$2:$B$11</c:f>
              <c:numCache>
                <c:formatCode>0.0%</c:formatCode>
                <c:ptCount val="10"/>
                <c:pt idx="0">
                  <c:v>6.4000000000000001E-2</c:v>
                </c:pt>
                <c:pt idx="1">
                  <c:v>0.875</c:v>
                </c:pt>
                <c:pt idx="2">
                  <c:v>3.1E-2</c:v>
                </c:pt>
                <c:pt idx="3">
                  <c:v>5.0000000000000001E-3</c:v>
                </c:pt>
                <c:pt idx="4">
                  <c:v>0</c:v>
                </c:pt>
                <c:pt idx="5">
                  <c:v>3.0000000000000001E-3</c:v>
                </c:pt>
                <c:pt idx="6">
                  <c:v>3.0000000000000001E-3</c:v>
                </c:pt>
                <c:pt idx="7">
                  <c:v>2E-3</c:v>
                </c:pt>
                <c:pt idx="8">
                  <c:v>1E-3</c:v>
                </c:pt>
                <c:pt idx="9">
                  <c:v>3.0000000000000001E-3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0-70A6-4B0B-8399-B62AE9FF7BA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165532032"/>
        <c:axId val="165538048"/>
      </c:barChart>
      <c:catAx>
        <c:axId val="165532032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crossAx val="165538048"/>
        <c:crosses val="autoZero"/>
        <c:auto val="1"/>
        <c:lblAlgn val="ctr"/>
        <c:lblOffset val="100"/>
        <c:noMultiLvlLbl val="0"/>
      </c:catAx>
      <c:valAx>
        <c:axId val="165538048"/>
        <c:scaling>
          <c:orientation val="minMax"/>
        </c:scaling>
        <c:delete val="1"/>
        <c:axPos val="t"/>
        <c:numFmt formatCode="0.0%" sourceLinked="1"/>
        <c:majorTickMark val="none"/>
        <c:minorTickMark val="none"/>
        <c:tickLblPos val="nextTo"/>
        <c:crossAx val="16553203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8877349679286941E-2"/>
          <c:y val="2.7144313449184162E-2"/>
          <c:w val="0.94339195031885759"/>
          <c:h val="0.96499622401606777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3"/>
              </a:solidFill>
              <a:ln w="38100" cap="flat" cmpd="sng" algn="ctr">
                <a:solidFill>
                  <a:schemeClr val="lt1"/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6730-48A2-BBF2-56E5B06D21E5}"/>
              </c:ext>
            </c:extLst>
          </c:dPt>
          <c:dPt>
            <c:idx val="1"/>
            <c:bubble3D val="0"/>
            <c:spPr>
              <a:solidFill>
                <a:schemeClr val="accent1"/>
              </a:solidFill>
              <a:ln w="38100" cap="flat" cmpd="sng" algn="ctr">
                <a:solidFill>
                  <a:schemeClr val="lt1"/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6730-48A2-BBF2-56E5B06D21E5}"/>
              </c:ext>
            </c:extLst>
          </c:dPt>
          <c:dLbls>
            <c:dLbl>
              <c:idx val="0"/>
              <c:spPr/>
              <c:txPr>
                <a:bodyPr/>
                <a:lstStyle/>
                <a:p>
                  <a:pPr>
                    <a:defRPr sz="1600" b="1">
                      <a:solidFill>
                        <a:schemeClr val="tx1"/>
                      </a:solidFill>
                    </a:defRPr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0.35192458758837392"/>
                  <c:y val="-4.4997985467017339E-2"/>
                </c:manualLayout>
              </c:layout>
              <c:spPr/>
              <c:txPr>
                <a:bodyPr/>
                <a:lstStyle/>
                <a:p>
                  <a:pPr>
                    <a:defRPr sz="1600" b="1">
                      <a:solidFill>
                        <a:schemeClr val="tx1"/>
                      </a:solidFill>
                    </a:defRPr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730-48A2-BBF2-56E5B06D21E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tx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Arab parties</c:v>
                </c:pt>
                <c:pt idx="1">
                  <c:v>Jewish parties</c:v>
                </c:pt>
              </c:strCache>
            </c:strRef>
          </c:cat>
          <c:val>
            <c:numRef>
              <c:f>Sheet1!$B$2:$B$3</c:f>
              <c:numCache>
                <c:formatCode>0.0%</c:formatCode>
                <c:ptCount val="2"/>
                <c:pt idx="0">
                  <c:v>0.93899999999999995</c:v>
                </c:pt>
                <c:pt idx="1">
                  <c:v>6.1000000000000054E-2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6730-48A2-BBF2-56E5B06D21E5}"/>
            </c:ext>
          </c:extLst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Entire city</c:v>
                </c:pt>
              </c:strCache>
            </c:strRef>
          </c:tx>
          <c:spPr>
            <a:gradFill rotWithShape="1">
              <a:gsLst>
                <a:gs pos="0">
                  <a:schemeClr val="dk1">
                    <a:tint val="50000"/>
                    <a:satMod val="300000"/>
                  </a:schemeClr>
                </a:gs>
                <a:gs pos="35000">
                  <a:schemeClr val="dk1">
                    <a:tint val="37000"/>
                    <a:satMod val="300000"/>
                  </a:schemeClr>
                </a:gs>
                <a:gs pos="100000">
                  <a:schemeClr val="dk1">
                    <a:tint val="15000"/>
                    <a:satMod val="350000"/>
                  </a:schemeClr>
                </a:gs>
              </a:gsLst>
              <a:lin ang="16200000" scaled="1"/>
            </a:gradFill>
            <a:ln w="9525" cap="flat" cmpd="sng" algn="ctr">
              <a:solidFill>
                <a:schemeClr val="dk1">
                  <a:shade val="95000"/>
                  <a:satMod val="105000"/>
                </a:scheme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invertIfNegative val="0"/>
          <c:dPt>
            <c:idx val="7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1-4C3D-4057-950B-8DAA95A34BFA}"/>
              </c:ext>
            </c:extLst>
          </c:dPt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Sheet1!$A$2:$A$9</c:f>
              <c:strCache>
                <c:ptCount val="8"/>
                <c:pt idx="0">
                  <c:v>Haifa</c:v>
                </c:pt>
                <c:pt idx="1">
                  <c:v>Lod</c:v>
                </c:pt>
                <c:pt idx="2">
                  <c:v>Ma'alot-Tarshiha</c:v>
                </c:pt>
                <c:pt idx="3">
                  <c:v>Nof Hagalil</c:v>
                </c:pt>
                <c:pt idx="4">
                  <c:v>Akko</c:v>
                </c:pt>
                <c:pt idx="5">
                  <c:v>Ramle</c:v>
                </c:pt>
                <c:pt idx="6">
                  <c:v>Tel Aviv - Jaffa</c:v>
                </c:pt>
                <c:pt idx="7">
                  <c:v>Nationwide</c:v>
                </c:pt>
              </c:strCache>
            </c:strRef>
          </c:cat>
          <c:val>
            <c:numRef>
              <c:f>Sheet1!$B$2:$B$9</c:f>
              <c:numCache>
                <c:formatCode>0.0%</c:formatCode>
                <c:ptCount val="8"/>
                <c:pt idx="0">
                  <c:v>0.55100000000000005</c:v>
                </c:pt>
                <c:pt idx="1">
                  <c:v>0.53200000000000003</c:v>
                </c:pt>
                <c:pt idx="2">
                  <c:v>0.58299999999999996</c:v>
                </c:pt>
                <c:pt idx="3">
                  <c:v>0.505</c:v>
                </c:pt>
                <c:pt idx="4">
                  <c:v>0.52700000000000002</c:v>
                </c:pt>
                <c:pt idx="5">
                  <c:v>0.56299999999999994</c:v>
                </c:pt>
                <c:pt idx="6">
                  <c:v>0.6</c:v>
                </c:pt>
                <c:pt idx="7">
                  <c:v>0.67400000000000004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4C3D-4057-950B-8DAA95A34BF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Arabs (est.)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16200000" scaled="0"/>
            </a:gradFill>
            <a:ln w="9525" cap="flat" cmpd="sng" algn="ctr">
              <a:solidFill>
                <a:schemeClr val="accent2">
                  <a:shade val="95000"/>
                  <a:satMod val="105000"/>
                </a:scheme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Pt>
            <c:idx val="7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4-4C3D-4057-950B-8DAA95A34BFA}"/>
              </c:ext>
            </c:extLst>
          </c:dPt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Sheet1!$A$2:$A$9</c:f>
              <c:strCache>
                <c:ptCount val="8"/>
                <c:pt idx="0">
                  <c:v>Haifa</c:v>
                </c:pt>
                <c:pt idx="1">
                  <c:v>Lod</c:v>
                </c:pt>
                <c:pt idx="2">
                  <c:v>Ma'alot-Tarshiha</c:v>
                </c:pt>
                <c:pt idx="3">
                  <c:v>Nof Hagalil</c:v>
                </c:pt>
                <c:pt idx="4">
                  <c:v>Akko</c:v>
                </c:pt>
                <c:pt idx="5">
                  <c:v>Ramle</c:v>
                </c:pt>
                <c:pt idx="6">
                  <c:v>Tel Aviv - Jaffa</c:v>
                </c:pt>
                <c:pt idx="7">
                  <c:v>Nationwide</c:v>
                </c:pt>
              </c:strCache>
            </c:strRef>
          </c:cat>
          <c:val>
            <c:numRef>
              <c:f>Sheet1!$C$2:$C$9</c:f>
              <c:numCache>
                <c:formatCode>0%</c:formatCode>
                <c:ptCount val="8"/>
                <c:pt idx="0">
                  <c:v>0.46</c:v>
                </c:pt>
                <c:pt idx="1">
                  <c:v>0.34</c:v>
                </c:pt>
                <c:pt idx="2">
                  <c:v>0.56000000000000005</c:v>
                </c:pt>
                <c:pt idx="3">
                  <c:v>0.59</c:v>
                </c:pt>
                <c:pt idx="4">
                  <c:v>0.38</c:v>
                </c:pt>
                <c:pt idx="5">
                  <c:v>0.39</c:v>
                </c:pt>
                <c:pt idx="6">
                  <c:v>0.4</c:v>
                </c:pt>
                <c:pt idx="7" formatCode="0.0%">
                  <c:v>0.44600000000000001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4C3D-4057-950B-8DAA95A34BF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166010240"/>
        <c:axId val="166024320"/>
      </c:barChart>
      <c:catAx>
        <c:axId val="166010240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b="1"/>
            </a:pPr>
            <a:endParaRPr lang="en-US"/>
          </a:p>
        </c:txPr>
        <c:crossAx val="166024320"/>
        <c:crosses val="autoZero"/>
        <c:auto val="1"/>
        <c:lblAlgn val="ctr"/>
        <c:lblOffset val="100"/>
        <c:noMultiLvlLbl val="0"/>
      </c:catAx>
      <c:valAx>
        <c:axId val="166024320"/>
        <c:scaling>
          <c:orientation val="minMax"/>
        </c:scaling>
        <c:delete val="1"/>
        <c:axPos val="t"/>
        <c:numFmt formatCode="0.0%" sourceLinked="1"/>
        <c:majorTickMark val="none"/>
        <c:minorTickMark val="none"/>
        <c:tickLblPos val="nextTo"/>
        <c:crossAx val="166010240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Knesset 23</c:v>
                </c:pt>
              </c:strCache>
            </c:strRef>
          </c:tx>
          <c:spPr>
            <a:solidFill>
              <a:schemeClr val="accent2">
                <a:alpha val="5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Sheet1!$A$2:$A$8</c:f>
              <c:strCache>
                <c:ptCount val="7"/>
                <c:pt idx="0">
                  <c:v>Haifa</c:v>
                </c:pt>
                <c:pt idx="1">
                  <c:v>Lod</c:v>
                </c:pt>
                <c:pt idx="2">
                  <c:v>Ma'alot-Tarshiha</c:v>
                </c:pt>
                <c:pt idx="3">
                  <c:v>Nof Hagalil</c:v>
                </c:pt>
                <c:pt idx="4">
                  <c:v>Akko</c:v>
                </c:pt>
                <c:pt idx="5">
                  <c:v>Ramle</c:v>
                </c:pt>
                <c:pt idx="6">
                  <c:v>Tel Aviv - Jaffa</c:v>
                </c:pt>
              </c:strCache>
            </c:strRef>
          </c:cat>
          <c:val>
            <c:numRef>
              <c:f>Sheet1!$B$2:$B$8</c:f>
              <c:numCache>
                <c:formatCode>0%</c:formatCode>
                <c:ptCount val="7"/>
                <c:pt idx="0">
                  <c:v>0.55000000000000004</c:v>
                </c:pt>
                <c:pt idx="1">
                  <c:v>0.55000000000000004</c:v>
                </c:pt>
                <c:pt idx="2">
                  <c:v>0.71</c:v>
                </c:pt>
                <c:pt idx="3">
                  <c:v>0.63</c:v>
                </c:pt>
                <c:pt idx="4">
                  <c:v>0.62</c:v>
                </c:pt>
                <c:pt idx="5">
                  <c:v>0.6</c:v>
                </c:pt>
                <c:pt idx="6">
                  <c:v>0.54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7249-4CB1-B7E5-45999CBEE26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Knesset 24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16200000" scaled="0"/>
            </a:gradFill>
            <a:ln w="9525" cap="flat" cmpd="sng" algn="ctr">
              <a:solidFill>
                <a:schemeClr val="accent2">
                  <a:shade val="95000"/>
                  <a:satMod val="105000"/>
                </a:scheme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Sheet1!$A$2:$A$8</c:f>
              <c:strCache>
                <c:ptCount val="7"/>
                <c:pt idx="0">
                  <c:v>Haifa</c:v>
                </c:pt>
                <c:pt idx="1">
                  <c:v>Lod</c:v>
                </c:pt>
                <c:pt idx="2">
                  <c:v>Ma'alot-Tarshiha</c:v>
                </c:pt>
                <c:pt idx="3">
                  <c:v>Nof Hagalil</c:v>
                </c:pt>
                <c:pt idx="4">
                  <c:v>Akko</c:v>
                </c:pt>
                <c:pt idx="5">
                  <c:v>Ramle</c:v>
                </c:pt>
                <c:pt idx="6">
                  <c:v>Tel Aviv - Jaffa</c:v>
                </c:pt>
              </c:strCache>
            </c:strRef>
          </c:cat>
          <c:val>
            <c:numRef>
              <c:f>Sheet1!$C$2:$C$8</c:f>
              <c:numCache>
                <c:formatCode>0%</c:formatCode>
                <c:ptCount val="7"/>
                <c:pt idx="0">
                  <c:v>0.46</c:v>
                </c:pt>
                <c:pt idx="1">
                  <c:v>0.34</c:v>
                </c:pt>
                <c:pt idx="2">
                  <c:v>0.56000000000000005</c:v>
                </c:pt>
                <c:pt idx="3">
                  <c:v>0.59</c:v>
                </c:pt>
                <c:pt idx="4">
                  <c:v>0.38</c:v>
                </c:pt>
                <c:pt idx="5">
                  <c:v>0.39</c:v>
                </c:pt>
                <c:pt idx="6">
                  <c:v>0.4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7249-4CB1-B7E5-45999CBEE26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166064512"/>
        <c:axId val="166066048"/>
      </c:barChart>
      <c:catAx>
        <c:axId val="166064512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b="1"/>
            </a:pPr>
            <a:endParaRPr lang="en-US"/>
          </a:p>
        </c:txPr>
        <c:crossAx val="166066048"/>
        <c:crosses val="autoZero"/>
        <c:auto val="1"/>
        <c:lblAlgn val="ctr"/>
        <c:lblOffset val="100"/>
        <c:noMultiLvlLbl val="0"/>
      </c:catAx>
      <c:valAx>
        <c:axId val="166066048"/>
        <c:scaling>
          <c:orientation val="minMax"/>
        </c:scaling>
        <c:delete val="1"/>
        <c:axPos val="t"/>
        <c:numFmt formatCode="0%" sourceLinked="1"/>
        <c:majorTickMark val="none"/>
        <c:minorTickMark val="none"/>
        <c:tickLblPos val="nextTo"/>
        <c:crossAx val="166064512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7"/>
    </mc:Choice>
    <mc:Fallback>
      <c:style val="27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Sheet1!$A$2:$A$10</c:f>
              <c:strCache>
                <c:ptCount val="9"/>
                <c:pt idx="0">
                  <c:v>Likud</c:v>
                </c:pt>
                <c:pt idx="1">
                  <c:v>Meretz</c:v>
                </c:pt>
                <c:pt idx="2">
                  <c:v>Yisrael Beitenu</c:v>
                </c:pt>
                <c:pt idx="3">
                  <c:v>Yesh Atid</c:v>
                </c:pt>
                <c:pt idx="4">
                  <c:v>Shas</c:v>
                </c:pt>
                <c:pt idx="5">
                  <c:v>New Hope</c:v>
                </c:pt>
                <c:pt idx="6">
                  <c:v>Blue-White</c:v>
                </c:pt>
                <c:pt idx="7">
                  <c:v>Labor</c:v>
                </c:pt>
                <c:pt idx="8">
                  <c:v>Yemina</c:v>
                </c:pt>
              </c:strCache>
            </c:strRef>
          </c:cat>
          <c:val>
            <c:numRef>
              <c:f>Sheet1!$B$2:$B$10</c:f>
              <c:numCache>
                <c:formatCode>_-* #,##0_-;\-* #,##0_-;_-* "-"??_-;_-@_-</c:formatCode>
                <c:ptCount val="9"/>
                <c:pt idx="0">
                  <c:v>20580</c:v>
                </c:pt>
                <c:pt idx="1">
                  <c:v>14521</c:v>
                </c:pt>
                <c:pt idx="2">
                  <c:v>12899</c:v>
                </c:pt>
                <c:pt idx="3">
                  <c:v>8459</c:v>
                </c:pt>
                <c:pt idx="4">
                  <c:v>5123</c:v>
                </c:pt>
                <c:pt idx="5">
                  <c:v>4596</c:v>
                </c:pt>
                <c:pt idx="6">
                  <c:v>3915</c:v>
                </c:pt>
                <c:pt idx="7">
                  <c:v>3722</c:v>
                </c:pt>
                <c:pt idx="8" formatCode="_ * #,##0_ ;_ * \-#,##0_ ;_ * &quot;-&quot;??_ ;_ @_ ">
                  <c:v>989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5E4-4FFD-8354-CE201011EEB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165742464"/>
        <c:axId val="165745408"/>
      </c:barChart>
      <c:catAx>
        <c:axId val="16574246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600" b="0"/>
            </a:pPr>
            <a:endParaRPr lang="en-US"/>
          </a:p>
        </c:txPr>
        <c:crossAx val="165745408"/>
        <c:crosses val="autoZero"/>
        <c:auto val="1"/>
        <c:lblAlgn val="ctr"/>
        <c:lblOffset val="100"/>
        <c:noMultiLvlLbl val="0"/>
      </c:catAx>
      <c:valAx>
        <c:axId val="165745408"/>
        <c:scaling>
          <c:orientation val="minMax"/>
          <c:max val="36000"/>
        </c:scaling>
        <c:delete val="1"/>
        <c:axPos val="l"/>
        <c:numFmt formatCode="_-* #,##0_-;\-* #,##0_-;_-* &quot;-&quot;??_-;_-@_-" sourceLinked="1"/>
        <c:majorTickMark val="none"/>
        <c:minorTickMark val="none"/>
        <c:tickLblPos val="nextTo"/>
        <c:crossAx val="16574246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Knesset 21</c:v>
                </c:pt>
              </c:strCache>
            </c:strRef>
          </c:tx>
          <c:spPr>
            <a:solidFill>
              <a:schemeClr val="accent1">
                <a:alpha val="50000"/>
              </a:schemeClr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Likud + Kulanu + New Hope</c:v>
                </c:pt>
                <c:pt idx="1">
                  <c:v>Labor + Meretz</c:v>
                </c:pt>
                <c:pt idx="2">
                  <c:v>Yisrael Beitenu</c:v>
                </c:pt>
                <c:pt idx="3">
                  <c:v>Blue-White + Yesh Atid</c:v>
                </c:pt>
                <c:pt idx="4">
                  <c:v>Shas</c:v>
                </c:pt>
              </c:strCache>
            </c:strRef>
          </c:cat>
          <c:val>
            <c:numRef>
              <c:f>Sheet1!$B$2:$B$6</c:f>
              <c:numCache>
                <c:formatCode>_ * #,##0_ ;_ * \-#,##0_ ;_ * "-"??_ ;_ @_ </c:formatCode>
                <c:ptCount val="5"/>
                <c:pt idx="0">
                  <c:v>18607</c:v>
                </c:pt>
                <c:pt idx="1">
                  <c:v>41593</c:v>
                </c:pt>
                <c:pt idx="2">
                  <c:v>6509</c:v>
                </c:pt>
                <c:pt idx="3">
                  <c:v>33620</c:v>
                </c:pt>
                <c:pt idx="4">
                  <c:v>8445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E39-4DC9-AC55-48D69F38EEA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Knesset 22</c:v>
                </c:pt>
              </c:strCache>
            </c:strRef>
          </c:tx>
          <c:spPr>
            <a:solidFill>
              <a:schemeClr val="accent2">
                <a:alpha val="50000"/>
              </a:schemeClr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Likud + Kulanu + New Hope</c:v>
                </c:pt>
                <c:pt idx="1">
                  <c:v>Labor + Meretz</c:v>
                </c:pt>
                <c:pt idx="2">
                  <c:v>Yisrael Beitenu</c:v>
                </c:pt>
                <c:pt idx="3">
                  <c:v>Blue-White + Yesh Atid</c:v>
                </c:pt>
                <c:pt idx="4">
                  <c:v>Shas</c:v>
                </c:pt>
              </c:strCache>
            </c:strRef>
          </c:cat>
          <c:val>
            <c:numRef>
              <c:f>Sheet1!$C$2:$C$6</c:f>
              <c:numCache>
                <c:formatCode>_ * #,##0_ ;_ * \-#,##0_ ;_ * "-"??_ ;_ @_ </c:formatCode>
                <c:ptCount val="5"/>
                <c:pt idx="0">
                  <c:v>8028</c:v>
                </c:pt>
                <c:pt idx="1">
                  <c:v>24352</c:v>
                </c:pt>
                <c:pt idx="2">
                  <c:v>10110</c:v>
                </c:pt>
                <c:pt idx="3">
                  <c:v>38684</c:v>
                </c:pt>
                <c:pt idx="4">
                  <c:v>6311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AE39-4DC9-AC55-48D69F38EEAA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Knesset 23</c:v>
                </c:pt>
              </c:strCache>
            </c:strRef>
          </c:tx>
          <c:spPr>
            <a:solidFill>
              <a:schemeClr val="accent3">
                <a:alpha val="50000"/>
              </a:schemeClr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Likud + Kulanu + New Hope</c:v>
                </c:pt>
                <c:pt idx="1">
                  <c:v>Labor + Meretz</c:v>
                </c:pt>
                <c:pt idx="2">
                  <c:v>Yisrael Beitenu</c:v>
                </c:pt>
                <c:pt idx="3">
                  <c:v>Blue-White + Yesh Atid</c:v>
                </c:pt>
                <c:pt idx="4">
                  <c:v>Shas</c:v>
                </c:pt>
              </c:strCache>
            </c:strRef>
          </c:cat>
          <c:val>
            <c:numRef>
              <c:f>Sheet1!$D$2:$D$6</c:f>
              <c:numCache>
                <c:formatCode>_ * #,##0_ ;_ * \-#,##0_ ;_ * "-"??_ ;_ @_ </c:formatCode>
                <c:ptCount val="5"/>
                <c:pt idx="0">
                  <c:v>12302</c:v>
                </c:pt>
                <c:pt idx="1">
                  <c:v>12246</c:v>
                </c:pt>
                <c:pt idx="2">
                  <c:v>8687</c:v>
                </c:pt>
                <c:pt idx="3">
                  <c:v>29904</c:v>
                </c:pt>
                <c:pt idx="4">
                  <c:v>4426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AE39-4DC9-AC55-48D69F38EEAA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Knesset 24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shade val="51000"/>
                    <a:satMod val="130000"/>
                  </a:schemeClr>
                </a:gs>
                <a:gs pos="80000">
                  <a:schemeClr val="accent4">
                    <a:shade val="93000"/>
                    <a:satMod val="130000"/>
                  </a:schemeClr>
                </a:gs>
                <a:gs pos="100000">
                  <a:schemeClr val="accent4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Likud + Kulanu + New Hope</c:v>
                </c:pt>
                <c:pt idx="1">
                  <c:v>Labor + Meretz</c:v>
                </c:pt>
                <c:pt idx="2">
                  <c:v>Yisrael Beitenu</c:v>
                </c:pt>
                <c:pt idx="3">
                  <c:v>Blue-White + Yesh Atid</c:v>
                </c:pt>
                <c:pt idx="4">
                  <c:v>Shas</c:v>
                </c:pt>
              </c:strCache>
            </c:strRef>
          </c:cat>
          <c:val>
            <c:numRef>
              <c:f>Sheet1!$E$2:$E$6</c:f>
              <c:numCache>
                <c:formatCode>_ * #,##0_ ;_ * \-#,##0_ ;_ * "-"??_ ;_ @_ </c:formatCode>
                <c:ptCount val="5"/>
                <c:pt idx="0">
                  <c:v>25176</c:v>
                </c:pt>
                <c:pt idx="1">
                  <c:v>18243</c:v>
                </c:pt>
                <c:pt idx="2">
                  <c:v>12899</c:v>
                </c:pt>
                <c:pt idx="3">
                  <c:v>12374</c:v>
                </c:pt>
                <c:pt idx="4">
                  <c:v>5123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AE39-4DC9-AC55-48D69F38EEA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165834112"/>
        <c:axId val="165852288"/>
      </c:barChart>
      <c:catAx>
        <c:axId val="16583411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5852288"/>
        <c:crosses val="autoZero"/>
        <c:auto val="1"/>
        <c:lblAlgn val="ctr"/>
        <c:lblOffset val="100"/>
        <c:noMultiLvlLbl val="0"/>
      </c:catAx>
      <c:valAx>
        <c:axId val="165852288"/>
        <c:scaling>
          <c:orientation val="minMax"/>
        </c:scaling>
        <c:delete val="1"/>
        <c:axPos val="l"/>
        <c:numFmt formatCode="_ * #,##0_ ;_ * \-#,##0_ ;_ * &quot;-&quot;??_ ;_ @_ " sourceLinked="1"/>
        <c:majorTickMark val="none"/>
        <c:minorTickMark val="none"/>
        <c:tickLblPos val="nextTo"/>
        <c:crossAx val="1658341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egendEntry>
        <c:idx val="3"/>
        <c:txPr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1"/>
    <c:plotArea>
      <c:layout>
        <c:manualLayout>
          <c:layoutTarget val="inner"/>
          <c:xMode val="edge"/>
          <c:yMode val="edge"/>
          <c:x val="1.6975308641975308E-2"/>
          <c:y val="0.13694704944673342"/>
          <c:w val="0.96604938271604934"/>
          <c:h val="0.7553907984999777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Arab parties</c:v>
                </c:pt>
              </c:strCache>
            </c:strRef>
          </c:tx>
          <c:dLbls>
            <c:dLbl>
              <c:idx val="2"/>
              <c:layout/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74C2-4E08-86D9-63F685433677}"/>
                </c:ext>
              </c:extLst>
            </c:dLbl>
            <c:dLbl>
              <c:idx val="3"/>
              <c:layout/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74C2-4E08-86D9-63F685433677}"/>
                </c:ext>
              </c:extLst>
            </c:dLbl>
            <c:dLbl>
              <c:idx val="6"/>
              <c:layout/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74C2-4E08-86D9-63F685433677}"/>
                </c:ext>
              </c:extLst>
            </c:dLbl>
            <c:dLbl>
              <c:idx val="9"/>
              <c:layout/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74C2-4E08-86D9-63F685433677}"/>
                </c:ext>
              </c:extLst>
            </c:dLbl>
            <c:spPr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  <a:effectLst/>
            </c:spPr>
            <c:txPr>
              <a:bodyPr/>
              <a:lstStyle/>
              <a:p>
                <a:pPr>
                  <a:defRPr b="0"/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Sheet1!$A$2:$A$11</c:f>
              <c:numCache>
                <c:formatCode>General</c:formatCode>
                <c:ptCount val="10"/>
                <c:pt idx="0">
                  <c:v>1999</c:v>
                </c:pt>
                <c:pt idx="1">
                  <c:v>2003</c:v>
                </c:pt>
                <c:pt idx="2">
                  <c:v>2006</c:v>
                </c:pt>
                <c:pt idx="3">
                  <c:v>2009</c:v>
                </c:pt>
                <c:pt idx="4">
                  <c:v>2013</c:v>
                </c:pt>
                <c:pt idx="5">
                  <c:v>2015</c:v>
                </c:pt>
                <c:pt idx="6" formatCode="[$-409]mmm\-yy;@">
                  <c:v>43556</c:v>
                </c:pt>
                <c:pt idx="7" formatCode="[$-409]mmm\-yy;@">
                  <c:v>43709</c:v>
                </c:pt>
                <c:pt idx="8">
                  <c:v>2020</c:v>
                </c:pt>
                <c:pt idx="9">
                  <c:v>2021</c:v>
                </c:pt>
              </c:numCache>
            </c:numRef>
          </c:cat>
          <c:val>
            <c:numRef>
              <c:f>Sheet1!$B$2:$B$11</c:f>
              <c:numCache>
                <c:formatCode>0.0%</c:formatCode>
                <c:ptCount val="10"/>
                <c:pt idx="0">
                  <c:v>0.51449999999999996</c:v>
                </c:pt>
                <c:pt idx="1">
                  <c:v>0.42904000000000003</c:v>
                </c:pt>
                <c:pt idx="2">
                  <c:v>0.40479700000000002</c:v>
                </c:pt>
                <c:pt idx="3">
                  <c:v>0.43734600000000007</c:v>
                </c:pt>
                <c:pt idx="4">
                  <c:v>0.43617999999999996</c:v>
                </c:pt>
                <c:pt idx="5">
                  <c:v>0.52832000000000001</c:v>
                </c:pt>
                <c:pt idx="6">
                  <c:v>0.35227199999999997</c:v>
                </c:pt>
                <c:pt idx="7">
                  <c:v>0.48307199999999995</c:v>
                </c:pt>
                <c:pt idx="8">
                  <c:v>0.56764799999999993</c:v>
                </c:pt>
                <c:pt idx="9">
                  <c:v>0.35724599999999995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D81C-4912-A943-C37F3890EB9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Jewish parties</c:v>
                </c:pt>
              </c:strCache>
            </c:strRef>
          </c:tx>
          <c:dLbls>
            <c:spPr>
              <a:solidFill>
                <a:schemeClr val="accent2">
                  <a:lumMod val="40000"/>
                  <a:lumOff val="60000"/>
                </a:schemeClr>
              </a:solidFill>
              <a:ln>
                <a:noFill/>
              </a:ln>
              <a:effectLst/>
            </c:spPr>
            <c:txPr>
              <a:bodyPr/>
              <a:lstStyle/>
              <a:p>
                <a:pPr>
                  <a:defRPr b="0"/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Sheet1!$A$2:$A$11</c:f>
              <c:numCache>
                <c:formatCode>General</c:formatCode>
                <c:ptCount val="10"/>
                <c:pt idx="0">
                  <c:v>1999</c:v>
                </c:pt>
                <c:pt idx="1">
                  <c:v>2003</c:v>
                </c:pt>
                <c:pt idx="2">
                  <c:v>2006</c:v>
                </c:pt>
                <c:pt idx="3">
                  <c:v>2009</c:v>
                </c:pt>
                <c:pt idx="4">
                  <c:v>2013</c:v>
                </c:pt>
                <c:pt idx="5">
                  <c:v>2015</c:v>
                </c:pt>
                <c:pt idx="6" formatCode="[$-409]mmm\-yy;@">
                  <c:v>43556</c:v>
                </c:pt>
                <c:pt idx="7" formatCode="[$-409]mmm\-yy;@">
                  <c:v>43709</c:v>
                </c:pt>
                <c:pt idx="8">
                  <c:v>2020</c:v>
                </c:pt>
                <c:pt idx="9">
                  <c:v>2021</c:v>
                </c:pt>
              </c:numCache>
            </c:numRef>
          </c:cat>
          <c:val>
            <c:numRef>
              <c:f>Sheet1!$C$2:$C$11</c:f>
              <c:numCache>
                <c:formatCode>0.0%</c:formatCode>
                <c:ptCount val="10"/>
                <c:pt idx="0">
                  <c:v>0.23550000000000004</c:v>
                </c:pt>
                <c:pt idx="1">
                  <c:v>0.19095999999999996</c:v>
                </c:pt>
                <c:pt idx="2">
                  <c:v>0.15820299999999993</c:v>
                </c:pt>
                <c:pt idx="3">
                  <c:v>9.6653999999999962E-2</c:v>
                </c:pt>
                <c:pt idx="4">
                  <c:v>0.12881999999999999</c:v>
                </c:pt>
                <c:pt idx="5">
                  <c:v>0.10668</c:v>
                </c:pt>
                <c:pt idx="6">
                  <c:v>0.13972800000000002</c:v>
                </c:pt>
                <c:pt idx="7">
                  <c:v>0.10892800000000002</c:v>
                </c:pt>
                <c:pt idx="8">
                  <c:v>8.035200000000009E-2</c:v>
                </c:pt>
                <c:pt idx="9">
                  <c:v>8.8754000000000055E-2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D81C-4912-A943-C37F3890EB9A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Did not vote</c:v>
                </c:pt>
              </c:strCache>
            </c:strRef>
          </c:tx>
          <c:spPr>
            <a:ln>
              <a:solidFill>
                <a:srgbClr val="FFFF00"/>
              </a:solidFill>
            </a:ln>
          </c:spPr>
          <c:marker>
            <c:spPr>
              <a:solidFill>
                <a:srgbClr val="FFFF00"/>
              </a:solidFill>
            </c:spPr>
          </c:marker>
          <c:dLbls>
            <c:dLbl>
              <c:idx val="0"/>
              <c:layout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74C2-4E08-86D9-63F685433677}"/>
                </c:ext>
              </c:extLst>
            </c:dLbl>
            <c:dLbl>
              <c:idx val="2"/>
              <c:layout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74C2-4E08-86D9-63F685433677}"/>
                </c:ext>
              </c:extLst>
            </c:dLbl>
            <c:dLbl>
              <c:idx val="3"/>
              <c:layout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74C2-4E08-86D9-63F685433677}"/>
                </c:ext>
              </c:extLst>
            </c:dLbl>
            <c:dLbl>
              <c:idx val="6"/>
              <c:layout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74C2-4E08-86D9-63F685433677}"/>
                </c:ext>
              </c:extLst>
            </c:dLbl>
            <c:dLbl>
              <c:idx val="9"/>
              <c:layout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74C2-4E08-86D9-63F685433677}"/>
                </c:ext>
              </c:extLst>
            </c:dLbl>
            <c:spPr>
              <a:solidFill>
                <a:srgbClr val="FFFF00">
                  <a:alpha val="50000"/>
                </a:srgbClr>
              </a:solidFill>
              <a:ln>
                <a:noFill/>
              </a:ln>
              <a:effectLst/>
            </c:sp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Sheet1!$A$2:$A$11</c:f>
              <c:numCache>
                <c:formatCode>General</c:formatCode>
                <c:ptCount val="10"/>
                <c:pt idx="0">
                  <c:v>1999</c:v>
                </c:pt>
                <c:pt idx="1">
                  <c:v>2003</c:v>
                </c:pt>
                <c:pt idx="2">
                  <c:v>2006</c:v>
                </c:pt>
                <c:pt idx="3">
                  <c:v>2009</c:v>
                </c:pt>
                <c:pt idx="4">
                  <c:v>2013</c:v>
                </c:pt>
                <c:pt idx="5">
                  <c:v>2015</c:v>
                </c:pt>
                <c:pt idx="6" formatCode="[$-409]mmm\-yy;@">
                  <c:v>43556</c:v>
                </c:pt>
                <c:pt idx="7" formatCode="[$-409]mmm\-yy;@">
                  <c:v>43709</c:v>
                </c:pt>
                <c:pt idx="8">
                  <c:v>2020</c:v>
                </c:pt>
                <c:pt idx="9">
                  <c:v>2021</c:v>
                </c:pt>
              </c:numCache>
            </c:numRef>
          </c:cat>
          <c:val>
            <c:numRef>
              <c:f>Sheet1!$D$2:$D$11</c:f>
              <c:numCache>
                <c:formatCode>0.0%</c:formatCode>
                <c:ptCount val="10"/>
                <c:pt idx="0">
                  <c:v>0.25</c:v>
                </c:pt>
                <c:pt idx="1">
                  <c:v>0.38</c:v>
                </c:pt>
                <c:pt idx="2">
                  <c:v>0.43700000000000006</c:v>
                </c:pt>
                <c:pt idx="3">
                  <c:v>0.46599999999999997</c:v>
                </c:pt>
                <c:pt idx="4">
                  <c:v>0.43500000000000005</c:v>
                </c:pt>
                <c:pt idx="5">
                  <c:v>0.36499999999999999</c:v>
                </c:pt>
                <c:pt idx="6">
                  <c:v>0.50800000000000001</c:v>
                </c:pt>
                <c:pt idx="7">
                  <c:v>0.40800000000000003</c:v>
                </c:pt>
                <c:pt idx="8">
                  <c:v>0.35199999999999998</c:v>
                </c:pt>
                <c:pt idx="9">
                  <c:v>0.55400000000000005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74C2-4E08-86D9-63F68543367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59872512"/>
        <c:axId val="159874048"/>
      </c:lineChart>
      <c:catAx>
        <c:axId val="1598725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b="0"/>
            </a:pPr>
            <a:endParaRPr lang="en-US"/>
          </a:p>
        </c:txPr>
        <c:crossAx val="159874048"/>
        <c:crosses val="autoZero"/>
        <c:auto val="1"/>
        <c:lblAlgn val="ctr"/>
        <c:lblOffset val="100"/>
        <c:noMultiLvlLbl val="0"/>
      </c:catAx>
      <c:valAx>
        <c:axId val="159874048"/>
        <c:scaling>
          <c:orientation val="minMax"/>
        </c:scaling>
        <c:delete val="1"/>
        <c:axPos val="l"/>
        <c:numFmt formatCode="0.0%" sourceLinked="1"/>
        <c:majorTickMark val="none"/>
        <c:minorTickMark val="none"/>
        <c:tickLblPos val="nextTo"/>
        <c:crossAx val="159872512"/>
        <c:crosses val="autoZero"/>
        <c:crossBetween val="between"/>
      </c:valAx>
    </c:plotArea>
    <c:legend>
      <c:legendPos val="t"/>
      <c:layout/>
      <c:overlay val="0"/>
      <c:txPr>
        <a:bodyPr/>
        <a:lstStyle/>
        <a:p>
          <a:pPr>
            <a:defRPr b="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Arab localities</c:v>
                </c:pt>
              </c:strCache>
            </c:strRef>
          </c:tx>
          <c:invertIfNegative val="0"/>
          <c:cat>
            <c:strRef>
              <c:f>Sheet1!$B$1:$C$1</c:f>
              <c:strCache>
                <c:ptCount val="2"/>
                <c:pt idx="0">
                  <c:v>Joint List</c:v>
                </c:pt>
                <c:pt idx="1">
                  <c:v>United Arab List</c:v>
                </c:pt>
              </c:strCache>
            </c:strRef>
          </c:cat>
          <c:val>
            <c:numRef>
              <c:f>Sheet1!$B$2:$C$2</c:f>
              <c:numCache>
                <c:formatCode>_ * #,##0_ ;_ * \-#,##0_ ;_ * "-"??_ ;_ @_ </c:formatCode>
                <c:ptCount val="2"/>
                <c:pt idx="0">
                  <c:v>165998</c:v>
                </c:pt>
                <c:pt idx="1">
                  <c:v>151922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A4F-44E8-9C05-7F7C94DCFDA1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Mixed cities</c:v>
                </c:pt>
              </c:strCache>
            </c:strRef>
          </c:tx>
          <c:invertIfNegative val="0"/>
          <c:cat>
            <c:strRef>
              <c:f>Sheet1!$B$1:$C$1</c:f>
              <c:strCache>
                <c:ptCount val="2"/>
                <c:pt idx="0">
                  <c:v>Joint List</c:v>
                </c:pt>
                <c:pt idx="1">
                  <c:v>United Arab List</c:v>
                </c:pt>
              </c:strCache>
            </c:strRef>
          </c:cat>
          <c:val>
            <c:numRef>
              <c:f>Sheet1!$B$3:$C$3</c:f>
              <c:numCache>
                <c:formatCode>_ * #,##0_ ;_ * \-#,##0_ ;_ * "-"??_ ;_ @_ </c:formatCode>
                <c:ptCount val="2"/>
                <c:pt idx="0">
                  <c:v>28358</c:v>
                </c:pt>
                <c:pt idx="1">
                  <c:v>6934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BA4F-44E8-9C05-7F7C94DCFDA1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Rest of the country</c:v>
                </c:pt>
              </c:strCache>
            </c:strRef>
          </c:tx>
          <c:invertIfNegative val="0"/>
          <c:cat>
            <c:strRef>
              <c:f>Sheet1!$B$1:$C$1</c:f>
              <c:strCache>
                <c:ptCount val="2"/>
                <c:pt idx="0">
                  <c:v>Joint List</c:v>
                </c:pt>
                <c:pt idx="1">
                  <c:v>United Arab List</c:v>
                </c:pt>
              </c:strCache>
            </c:strRef>
          </c:cat>
          <c:val>
            <c:numRef>
              <c:f>Sheet1!$B$4:$C$4</c:f>
              <c:numCache>
                <c:formatCode>_ * #,##0_ ;_ * \-#,##0_ ;_ * "-"??_ ;_ @_ </c:formatCode>
                <c:ptCount val="2"/>
                <c:pt idx="0">
                  <c:v>6547</c:v>
                </c:pt>
                <c:pt idx="1">
                  <c:v>1665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BA4F-44E8-9C05-7F7C94DCFDA1}"/>
            </c:ext>
          </c:extLst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Double envelopes</c:v>
                </c:pt>
              </c:strCache>
            </c:strRef>
          </c:tx>
          <c:invertIfNegative val="0"/>
          <c:cat>
            <c:strRef>
              <c:f>Sheet1!$B$1:$C$1</c:f>
              <c:strCache>
                <c:ptCount val="2"/>
                <c:pt idx="0">
                  <c:v>Joint List</c:v>
                </c:pt>
                <c:pt idx="1">
                  <c:v>United Arab List</c:v>
                </c:pt>
              </c:strCache>
            </c:strRef>
          </c:cat>
          <c:val>
            <c:numRef>
              <c:f>Sheet1!$B$5:$C$5</c:f>
              <c:numCache>
                <c:formatCode>_ * #,##0_ ;_ * \-#,##0_ ;_ * "-"??_ ;_ @_ </c:formatCode>
                <c:ptCount val="2"/>
                <c:pt idx="0">
                  <c:v>11145</c:v>
                </c:pt>
                <c:pt idx="1">
                  <c:v>6611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BA4F-44E8-9C05-7F7C94DCFDA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5"/>
        <c:overlap val="100"/>
        <c:axId val="159797248"/>
        <c:axId val="159798784"/>
      </c:barChart>
      <c:catAx>
        <c:axId val="15979724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159798784"/>
        <c:crosses val="autoZero"/>
        <c:auto val="1"/>
        <c:lblAlgn val="ctr"/>
        <c:lblOffset val="100"/>
        <c:noMultiLvlLbl val="0"/>
      </c:catAx>
      <c:valAx>
        <c:axId val="159798784"/>
        <c:scaling>
          <c:orientation val="minMax"/>
          <c:max val="300000"/>
        </c:scaling>
        <c:delete val="1"/>
        <c:axPos val="l"/>
        <c:majorGridlines/>
        <c:numFmt formatCode="_ * #,##0_ ;_ * \-#,##0_ ;_ * &quot;-&quot;??_ ;_ @_ " sourceLinked="1"/>
        <c:majorTickMark val="none"/>
        <c:minorTickMark val="none"/>
        <c:tickLblPos val="nextTo"/>
        <c:crossAx val="159797248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b="1"/>
            </a:pPr>
            <a:endParaRPr lang="en-US"/>
          </a:p>
        </c:txPr>
      </c:dTable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577286531994021E-2"/>
          <c:y val="2.3207443274755012E-2"/>
          <c:w val="0.87514574658210365"/>
          <c:h val="0.71500041420108729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Arab localities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cat>
            <c:strRef>
              <c:f>Sheet1!$B$1:$E$1</c:f>
              <c:strCache>
                <c:ptCount val="4"/>
                <c:pt idx="0">
                  <c:v>Knesset 24</c:v>
                </c:pt>
                <c:pt idx="1">
                  <c:v>Knesset 23</c:v>
                </c:pt>
                <c:pt idx="2">
                  <c:v>Knesset 22</c:v>
                </c:pt>
                <c:pt idx="3">
                  <c:v>Knesset 21</c:v>
                </c:pt>
              </c:strCache>
            </c:strRef>
          </c:cat>
          <c:val>
            <c:numRef>
              <c:f>Sheet1!$B$2:$E$2</c:f>
              <c:numCache>
                <c:formatCode>_ * #,##0_ ;_ * \-#,##0_ ;_ * "-"??_ ;_ @_ </c:formatCode>
                <c:ptCount val="4"/>
                <c:pt idx="0">
                  <c:v>318412</c:v>
                </c:pt>
                <c:pt idx="1">
                  <c:v>492690</c:v>
                </c:pt>
                <c:pt idx="2">
                  <c:v>404443</c:v>
                </c:pt>
                <c:pt idx="3">
                  <c:v>292500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E39-4DC9-AC55-48D69F38EEAA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Mixed cities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cat>
            <c:strRef>
              <c:f>Sheet1!$B$1:$E$1</c:f>
              <c:strCache>
                <c:ptCount val="4"/>
                <c:pt idx="0">
                  <c:v>Knesset 24</c:v>
                </c:pt>
                <c:pt idx="1">
                  <c:v>Knesset 23</c:v>
                </c:pt>
                <c:pt idx="2">
                  <c:v>Knesset 22</c:v>
                </c:pt>
                <c:pt idx="3">
                  <c:v>Knesset 21</c:v>
                </c:pt>
              </c:strCache>
            </c:strRef>
          </c:cat>
          <c:val>
            <c:numRef>
              <c:f>Sheet1!$B$3:$E$3</c:f>
              <c:numCache>
                <c:formatCode>_ * #,##0_ ;_ * \-#,##0_ ;_ * "-"??_ ;_ @_ </c:formatCode>
                <c:ptCount val="4"/>
                <c:pt idx="0">
                  <c:v>35371</c:v>
                </c:pt>
                <c:pt idx="1">
                  <c:v>55585</c:v>
                </c:pt>
                <c:pt idx="2">
                  <c:v>44400</c:v>
                </c:pt>
                <c:pt idx="3">
                  <c:v>31158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AE39-4DC9-AC55-48D69F38EEAA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Rest of the country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hade val="51000"/>
                    <a:satMod val="130000"/>
                  </a:schemeClr>
                </a:gs>
                <a:gs pos="80000">
                  <a:schemeClr val="accent3">
                    <a:shade val="93000"/>
                    <a:satMod val="130000"/>
                  </a:schemeClr>
                </a:gs>
                <a:gs pos="100000">
                  <a:schemeClr val="accent3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cat>
            <c:strRef>
              <c:f>Sheet1!$B$1:$E$1</c:f>
              <c:strCache>
                <c:ptCount val="4"/>
                <c:pt idx="0">
                  <c:v>Knesset 24</c:v>
                </c:pt>
                <c:pt idx="1">
                  <c:v>Knesset 23</c:v>
                </c:pt>
                <c:pt idx="2">
                  <c:v>Knesset 22</c:v>
                </c:pt>
                <c:pt idx="3">
                  <c:v>Knesset 21</c:v>
                </c:pt>
              </c:strCache>
            </c:strRef>
          </c:cat>
          <c:val>
            <c:numRef>
              <c:f>Sheet1!$B$4:$E$4</c:f>
              <c:numCache>
                <c:formatCode>_ * #,##0_ ;_ * \-#,##0_ ;_ * "-"??_ ;_ @_ </c:formatCode>
                <c:ptCount val="4"/>
                <c:pt idx="0">
                  <c:v>8051</c:v>
                </c:pt>
                <c:pt idx="1">
                  <c:v>15155</c:v>
                </c:pt>
                <c:pt idx="2">
                  <c:v>9394</c:v>
                </c:pt>
                <c:pt idx="3">
                  <c:v>6462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AE39-4DC9-AC55-48D69F38EEAA}"/>
            </c:ext>
          </c:extLst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Double envelopes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shade val="51000"/>
                    <a:satMod val="130000"/>
                  </a:schemeClr>
                </a:gs>
                <a:gs pos="80000">
                  <a:schemeClr val="accent4">
                    <a:shade val="93000"/>
                    <a:satMod val="130000"/>
                  </a:schemeClr>
                </a:gs>
                <a:gs pos="100000">
                  <a:schemeClr val="accent4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cat>
            <c:strRef>
              <c:f>Sheet1!$B$1:$E$1</c:f>
              <c:strCache>
                <c:ptCount val="4"/>
                <c:pt idx="0">
                  <c:v>Knesset 24</c:v>
                </c:pt>
                <c:pt idx="1">
                  <c:v>Knesset 23</c:v>
                </c:pt>
                <c:pt idx="2">
                  <c:v>Knesset 22</c:v>
                </c:pt>
                <c:pt idx="3">
                  <c:v>Knesset 21</c:v>
                </c:pt>
              </c:strCache>
            </c:strRef>
          </c:cat>
          <c:val>
            <c:numRef>
              <c:f>Sheet1!$B$5:$E$5</c:f>
              <c:numCache>
                <c:formatCode>_ * #,##0_ ;_ * \-#,##0_ ;_ * "-"??_ ;_ @_ </c:formatCode>
                <c:ptCount val="4"/>
                <c:pt idx="0">
                  <c:v>17813</c:v>
                </c:pt>
                <c:pt idx="1">
                  <c:v>18077</c:v>
                </c:pt>
                <c:pt idx="2">
                  <c:v>11974</c:v>
                </c:pt>
                <c:pt idx="3">
                  <c:v>6988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AE39-4DC9-AC55-48D69F38EEA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60428032"/>
        <c:axId val="160429568"/>
      </c:barChart>
      <c:catAx>
        <c:axId val="160428032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0429568"/>
        <c:crosses val="autoZero"/>
        <c:auto val="1"/>
        <c:lblAlgn val="ctr"/>
        <c:lblOffset val="100"/>
        <c:noMultiLvlLbl val="0"/>
      </c:catAx>
      <c:valAx>
        <c:axId val="160429568"/>
        <c:scaling>
          <c:orientation val="minMax"/>
          <c:max val="600000"/>
        </c:scaling>
        <c:delete val="0"/>
        <c:axPos val="t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 * #,##0_ ;_ * \-#,##0_ ;_ * &quot;-&quot;??_ ;_ @_ 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0428032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>
            <a:solidFill>
              <a:schemeClr val="tx2">
                <a:lumMod val="15000"/>
                <a:lumOff val="85000"/>
              </a:schemeClr>
            </a:solidFill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4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votes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D56A-47C4-AC94-02DF4B1FEA4F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D56A-47C4-AC94-02DF4B1FEA4F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BFFC-4A81-9D78-CED323D118EF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BFFC-4A81-9D78-CED323D118EF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D56A-47C4-AC94-02DF4B1FEA4F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BFFC-4A81-9D78-CED323D118EF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BFFC-4A81-9D78-CED323D118EF}"/>
              </c:ext>
            </c:extLst>
          </c:dPt>
          <c:dLbls>
            <c:dLbl>
              <c:idx val="0"/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4"/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6"/>
              <c:layout>
                <c:manualLayout>
                  <c:x val="-0.15119901776013053"/>
                  <c:y val="1.2951993995170028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BFFC-4A81-9D78-CED323D118EF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Sheet1!$A$2:$A$8</c:f>
              <c:strCache>
                <c:ptCount val="7"/>
                <c:pt idx="0">
                  <c:v>North of the country</c:v>
                </c:pt>
                <c:pt idx="1">
                  <c:v>The Triangle</c:v>
                </c:pt>
                <c:pt idx="2">
                  <c:v>Negev</c:v>
                </c:pt>
                <c:pt idx="3">
                  <c:v>Jerusalem region</c:v>
                </c:pt>
                <c:pt idx="4">
                  <c:v>Mixed cities</c:v>
                </c:pt>
                <c:pt idx="5">
                  <c:v>Rest of the country</c:v>
                </c:pt>
                <c:pt idx="6">
                  <c:v>Double envelopes</c:v>
                </c:pt>
              </c:strCache>
            </c:strRef>
          </c:cat>
          <c:val>
            <c:numRef>
              <c:f>Sheet1!$B$2:$B$8</c:f>
              <c:numCache>
                <c:formatCode>_-* #,##0_-;\-* #,##0_-;_-* "-"??_-;_-@_-</c:formatCode>
                <c:ptCount val="7"/>
                <c:pt idx="0">
                  <c:v>111931</c:v>
                </c:pt>
                <c:pt idx="1">
                  <c:v>44100</c:v>
                </c:pt>
                <c:pt idx="2">
                  <c:v>8976</c:v>
                </c:pt>
                <c:pt idx="3">
                  <c:v>1435</c:v>
                </c:pt>
                <c:pt idx="4">
                  <c:v>28412</c:v>
                </c:pt>
                <c:pt idx="5">
                  <c:v>6543</c:v>
                </c:pt>
                <c:pt idx="6">
                  <c:v>11186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56A-47C4-AC94-02DF4B1FEA4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percent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BFFC-4A81-9D78-CED323D118EF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1-BFFC-4A81-9D78-CED323D118EF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3-BFFC-4A81-9D78-CED323D118EF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5-BFFC-4A81-9D78-CED323D118EF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7-BFFC-4A81-9D78-CED323D118EF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9-BFFC-4A81-9D78-CED323D118EF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B-BFFC-4A81-9D78-CED323D118EF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Sheet1!$A$2:$A$8</c:f>
              <c:strCache>
                <c:ptCount val="7"/>
                <c:pt idx="0">
                  <c:v>North of the country</c:v>
                </c:pt>
                <c:pt idx="1">
                  <c:v>The Triangle</c:v>
                </c:pt>
                <c:pt idx="2">
                  <c:v>Negev</c:v>
                </c:pt>
                <c:pt idx="3">
                  <c:v>Jerusalem region</c:v>
                </c:pt>
                <c:pt idx="4">
                  <c:v>Mixed cities</c:v>
                </c:pt>
                <c:pt idx="5">
                  <c:v>Rest of the country</c:v>
                </c:pt>
                <c:pt idx="6">
                  <c:v>Double envelopes</c:v>
                </c:pt>
              </c:strCache>
            </c:strRef>
          </c:cat>
          <c:val>
            <c:numRef>
              <c:f>Sheet1!$C$2:$C$8</c:f>
              <c:numCache>
                <c:formatCode>0.0%</c:formatCode>
                <c:ptCount val="7"/>
                <c:pt idx="0">
                  <c:v>0.52652846182432278</c:v>
                </c:pt>
                <c:pt idx="1">
                  <c:v>0.20744838486614639</c:v>
                </c:pt>
                <c:pt idx="2">
                  <c:v>4.2223507994524491E-2</c:v>
                </c:pt>
                <c:pt idx="3">
                  <c:v>6.7503045869142875E-3</c:v>
                </c:pt>
                <c:pt idx="4">
                  <c:v>0.13365132677589459</c:v>
                </c:pt>
                <c:pt idx="5">
                  <c:v>3.0778566489324168E-2</c:v>
                </c:pt>
                <c:pt idx="6">
                  <c:v>5.2619447462873323E-2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D56A-47C4-AC94-02DF4B1FEA4F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votes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2BBC-439B-8626-70AD830B1595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2BBC-439B-8626-70AD830B1595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2BBC-439B-8626-70AD830B1595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67C6-48B2-A293-A633AE70FCB7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67C6-48B2-A293-A633AE70FCB7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67C6-48B2-A293-A633AE70FCB7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67C6-48B2-A293-A633AE70FCB7}"/>
              </c:ext>
            </c:extLst>
          </c:dPt>
          <c:dLbls>
            <c:dLbl>
              <c:idx val="0"/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5"/>
              <c:layout>
                <c:manualLayout>
                  <c:x val="-2.7676350550390999E-2"/>
                  <c:y val="7.0014181700216302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67C6-48B2-A293-A633AE70FCB7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Sheet1!$A$2:$A$8</c:f>
              <c:strCache>
                <c:ptCount val="7"/>
                <c:pt idx="0">
                  <c:v>North of the country</c:v>
                </c:pt>
                <c:pt idx="1">
                  <c:v>The Triangle</c:v>
                </c:pt>
                <c:pt idx="2">
                  <c:v>Negev</c:v>
                </c:pt>
                <c:pt idx="3">
                  <c:v>Jerusalem region</c:v>
                </c:pt>
                <c:pt idx="4">
                  <c:v>Mixed cities</c:v>
                </c:pt>
                <c:pt idx="5">
                  <c:v>Rest of the country</c:v>
                </c:pt>
                <c:pt idx="6">
                  <c:v>Double envelopes</c:v>
                </c:pt>
              </c:strCache>
            </c:strRef>
          </c:cat>
          <c:val>
            <c:numRef>
              <c:f>Sheet1!$B$2:$B$8</c:f>
              <c:numCache>
                <c:formatCode>_-* #,##0_-;\-* #,##0_-;_-* "-"??_-;_-@_-</c:formatCode>
                <c:ptCount val="7"/>
                <c:pt idx="0">
                  <c:v>81302</c:v>
                </c:pt>
                <c:pt idx="1">
                  <c:v>27943</c:v>
                </c:pt>
                <c:pt idx="2">
                  <c:v>42137</c:v>
                </c:pt>
                <c:pt idx="3">
                  <c:v>588</c:v>
                </c:pt>
                <c:pt idx="4">
                  <c:v>6959</c:v>
                </c:pt>
                <c:pt idx="5">
                  <c:v>1508</c:v>
                </c:pt>
                <c:pt idx="6">
                  <c:v>6627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BBC-439B-8626-70AD830B159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percent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67C6-48B2-A293-A633AE70FCB7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1-67C6-48B2-A293-A633AE70FCB7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3-67C6-48B2-A293-A633AE70FCB7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5-67C6-48B2-A293-A633AE70FCB7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7-67C6-48B2-A293-A633AE70FCB7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9-67C6-48B2-A293-A633AE70FCB7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B-67C6-48B2-A293-A633AE70FCB7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Sheet1!$A$2:$A$8</c:f>
              <c:strCache>
                <c:ptCount val="7"/>
                <c:pt idx="0">
                  <c:v>North of the country</c:v>
                </c:pt>
                <c:pt idx="1">
                  <c:v>The Triangle</c:v>
                </c:pt>
                <c:pt idx="2">
                  <c:v>Negev</c:v>
                </c:pt>
                <c:pt idx="3">
                  <c:v>Jerusalem region</c:v>
                </c:pt>
                <c:pt idx="4">
                  <c:v>Mixed cities</c:v>
                </c:pt>
                <c:pt idx="5">
                  <c:v>Rest of the country</c:v>
                </c:pt>
                <c:pt idx="6">
                  <c:v>Double envelopes</c:v>
                </c:pt>
              </c:strCache>
            </c:strRef>
          </c:cat>
          <c:val>
            <c:numRef>
              <c:f>Sheet1!$C$2:$C$8</c:f>
              <c:numCache>
                <c:formatCode>0.0%</c:formatCode>
                <c:ptCount val="7"/>
                <c:pt idx="0">
                  <c:v>0.48665182205621799</c:v>
                </c:pt>
                <c:pt idx="1">
                  <c:v>0.16725925393861035</c:v>
                </c:pt>
                <c:pt idx="2">
                  <c:v>0.2522207058372839</c:v>
                </c:pt>
                <c:pt idx="3">
                  <c:v>3.5196092515443183E-3</c:v>
                </c:pt>
                <c:pt idx="4">
                  <c:v>4.1654695206627401E-2</c:v>
                </c:pt>
                <c:pt idx="5">
                  <c:v>9.0264808696068569E-3</c:v>
                </c:pt>
                <c:pt idx="6">
                  <c:v>3.9667432840109179E-2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2BBC-439B-8626-70AD830B1595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gradFill rotWithShape="1">
                <a:gsLst>
                  <a:gs pos="0">
                    <a:schemeClr val="accent3">
                      <a:tint val="50000"/>
                      <a:satMod val="300000"/>
                    </a:schemeClr>
                  </a:gs>
                  <a:gs pos="35000">
                    <a:schemeClr val="accent3">
                      <a:tint val="37000"/>
                      <a:satMod val="300000"/>
                    </a:schemeClr>
                  </a:gs>
                  <a:gs pos="100000">
                    <a:schemeClr val="accent3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3">
                    <a:shade val="95000"/>
                    <a:satMod val="105000"/>
                  </a:schemeClr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CC77-41C7-B228-350E11708BD8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6"/>
              </a:solidFill>
              <a:ln w="25400" cap="flat" cmpd="sng" algn="ctr">
                <a:solidFill>
                  <a:schemeClr val="accent6">
                    <a:shade val="50000"/>
                  </a:schemeClr>
                </a:solidFill>
                <a:prstDash val="solid"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CC77-41C7-B228-350E11708BD8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3"/>
              </a:solidFill>
              <a:ln w="25400" cap="flat" cmpd="sng" algn="ctr">
                <a:solidFill>
                  <a:schemeClr val="accent3">
                    <a:shade val="50000"/>
                  </a:schemeClr>
                </a:solidFill>
                <a:prstDash val="solid"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CC77-41C7-B228-350E11708BD8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5"/>
              </a:solidFill>
              <a:ln w="25400" cap="flat" cmpd="sng" algn="ctr">
                <a:solidFill>
                  <a:schemeClr val="accent5">
                    <a:shade val="50000"/>
                  </a:schemeClr>
                </a:solidFill>
                <a:prstDash val="solid"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CC77-41C7-B228-350E11708BD8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4"/>
              </a:solidFill>
              <a:ln w="25400" cap="flat" cmpd="sng" algn="ctr">
                <a:solidFill>
                  <a:schemeClr val="accent4">
                    <a:shade val="50000"/>
                  </a:schemeClr>
                </a:solidFill>
                <a:prstDash val="solid"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CC77-41C7-B228-350E11708BD8}"/>
              </c:ext>
            </c:extLst>
          </c:dPt>
          <c:dPt>
            <c:idx val="6"/>
            <c:invertIfNegative val="0"/>
            <c:bubble3D val="0"/>
            <c:spPr>
              <a:solidFill>
                <a:schemeClr val="dk1"/>
              </a:solidFill>
              <a:ln w="25400" cap="flat" cmpd="sng" algn="ctr">
                <a:solidFill>
                  <a:schemeClr val="dk1">
                    <a:shade val="50000"/>
                  </a:schemeClr>
                </a:solidFill>
                <a:prstDash val="solid"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CC77-41C7-B228-350E11708BD8}"/>
              </c:ext>
            </c:extLst>
          </c:dPt>
          <c:dPt>
            <c:idx val="7"/>
            <c:invertIfNegative val="0"/>
            <c:bubble3D val="0"/>
            <c:spPr>
              <a:gradFill rotWithShape="1">
                <a:gsLst>
                  <a:gs pos="0">
                    <a:schemeClr val="accent4">
                      <a:tint val="50000"/>
                      <a:satMod val="300000"/>
                    </a:schemeClr>
                  </a:gs>
                  <a:gs pos="35000">
                    <a:schemeClr val="accent4">
                      <a:tint val="37000"/>
                      <a:satMod val="300000"/>
                    </a:schemeClr>
                  </a:gs>
                  <a:gs pos="100000">
                    <a:schemeClr val="accent4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4">
                    <a:shade val="95000"/>
                    <a:satMod val="105000"/>
                  </a:schemeClr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CC77-41C7-B228-350E11708BD8}"/>
              </c:ext>
            </c:extLst>
          </c:dPt>
          <c:dPt>
            <c:idx val="8"/>
            <c:invertIfNegative val="0"/>
            <c:bubble3D val="0"/>
            <c:spPr>
              <a:gradFill rotWithShape="1">
                <a:gsLst>
                  <a:gs pos="0">
                    <a:schemeClr val="accent2">
                      <a:tint val="50000"/>
                      <a:satMod val="300000"/>
                    </a:schemeClr>
                  </a:gs>
                  <a:gs pos="35000">
                    <a:schemeClr val="accent2">
                      <a:tint val="37000"/>
                      <a:satMod val="300000"/>
                    </a:schemeClr>
                  </a:gs>
                  <a:gs pos="100000">
                    <a:schemeClr val="accent2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2">
                    <a:shade val="95000"/>
                    <a:satMod val="105000"/>
                  </a:schemeClr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CC77-41C7-B228-350E11708BD8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Sheet1!$A$2:$A$11</c:f>
              <c:strCache>
                <c:ptCount val="10"/>
                <c:pt idx="0">
                  <c:v>Joint List</c:v>
                </c:pt>
                <c:pt idx="1">
                  <c:v>UAL</c:v>
                </c:pt>
                <c:pt idx="2">
                  <c:v>Likud</c:v>
                </c:pt>
                <c:pt idx="3">
                  <c:v>Meretz</c:v>
                </c:pt>
                <c:pt idx="4">
                  <c:v>Yisrael Beitenu</c:v>
                </c:pt>
                <c:pt idx="5">
                  <c:v>Yesh Atid</c:v>
                </c:pt>
                <c:pt idx="6">
                  <c:v>Shas</c:v>
                </c:pt>
                <c:pt idx="7">
                  <c:v>New Hope</c:v>
                </c:pt>
                <c:pt idx="8">
                  <c:v>Blue-White</c:v>
                </c:pt>
                <c:pt idx="9">
                  <c:v>Labor</c:v>
                </c:pt>
              </c:strCache>
            </c:strRef>
          </c:cat>
          <c:val>
            <c:numRef>
              <c:f>Sheet1!$B$2:$B$11</c:f>
              <c:numCache>
                <c:formatCode>0.0%</c:formatCode>
                <c:ptCount val="10"/>
                <c:pt idx="0">
                  <c:v>0.41899999999999998</c:v>
                </c:pt>
                <c:pt idx="1">
                  <c:v>0.38300000000000001</c:v>
                </c:pt>
                <c:pt idx="2">
                  <c:v>5.1999999999999998E-2</c:v>
                </c:pt>
                <c:pt idx="3">
                  <c:v>3.6999999999999998E-2</c:v>
                </c:pt>
                <c:pt idx="4">
                  <c:v>3.2495704359130691E-2</c:v>
                </c:pt>
                <c:pt idx="5">
                  <c:v>2.1311921474173247E-2</c:v>
                </c:pt>
                <c:pt idx="6">
                  <c:v>1.2907078107600134E-2</c:v>
                </c:pt>
                <c:pt idx="7">
                  <c:v>1.1581854003638068E-2</c:v>
                </c:pt>
                <c:pt idx="8">
                  <c:v>9.856039343535376E-3</c:v>
                </c:pt>
                <c:pt idx="9">
                  <c:v>9.3773462261346283E-3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0-CC77-41C7-B228-350E11708BD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160549120"/>
        <c:axId val="160637312"/>
      </c:barChart>
      <c:catAx>
        <c:axId val="160549120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crossAx val="160637312"/>
        <c:crosses val="autoZero"/>
        <c:auto val="1"/>
        <c:lblAlgn val="ctr"/>
        <c:lblOffset val="100"/>
        <c:noMultiLvlLbl val="0"/>
      </c:catAx>
      <c:valAx>
        <c:axId val="160637312"/>
        <c:scaling>
          <c:orientation val="minMax"/>
        </c:scaling>
        <c:delete val="1"/>
        <c:axPos val="t"/>
        <c:numFmt formatCode="0.0%" sourceLinked="1"/>
        <c:majorTickMark val="none"/>
        <c:minorTickMark val="none"/>
        <c:tickLblPos val="nextTo"/>
        <c:crossAx val="16054912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302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3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3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1245C18-EF0F-4004-A57A-AEA652D54BC0}" type="doc">
      <dgm:prSet loTypeId="urn:microsoft.com/office/officeart/2005/8/layout/vList5" loCatId="list" qsTypeId="urn:microsoft.com/office/officeart/2005/8/quickstyle/3d1" qsCatId="3D" csTypeId="urn:microsoft.com/office/officeart/2005/8/colors/colorful4" csCatId="colorful" phldr="1"/>
      <dgm:spPr/>
      <dgm:t>
        <a:bodyPr/>
        <a:lstStyle/>
        <a:p>
          <a:endParaRPr lang="x-none"/>
        </a:p>
      </dgm:t>
    </dgm:pt>
    <dgm:pt modelId="{5702D09D-97AD-4247-B181-9C762F6AB3CC}">
      <dgm:prSet phldrT="[Text]" custT="1"/>
      <dgm:spPr/>
      <dgm:t>
        <a:bodyPr/>
        <a:lstStyle/>
        <a:p>
          <a:pPr rtl="0"/>
          <a:r>
            <a:rPr lang="en-US" sz="4400" b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44.6%</a:t>
          </a:r>
          <a:endParaRPr lang="x-none" sz="4400" b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9B18337-4503-48DE-AEA5-8AA790AA759F}" type="parTrans" cxnId="{1342D9EA-BEC1-428D-B54C-9CAE08B72B6F}">
      <dgm:prSet/>
      <dgm:spPr/>
      <dgm:t>
        <a:bodyPr/>
        <a:lstStyle/>
        <a:p>
          <a:pPr rtl="1"/>
          <a:endParaRPr lang="x-none"/>
        </a:p>
      </dgm:t>
    </dgm:pt>
    <dgm:pt modelId="{A8E8D82E-C36B-4603-A19F-5133A2DB7F24}" type="sibTrans" cxnId="{1342D9EA-BEC1-428D-B54C-9CAE08B72B6F}">
      <dgm:prSet/>
      <dgm:spPr/>
      <dgm:t>
        <a:bodyPr/>
        <a:lstStyle/>
        <a:p>
          <a:pPr rtl="1"/>
          <a:endParaRPr lang="x-none"/>
        </a:p>
      </dgm:t>
    </dgm:pt>
    <dgm:pt modelId="{97718733-2FB4-4AFC-BDEB-87FA8B659DFA}">
      <dgm:prSet phldrT="[Text]" custT="1"/>
      <dgm:spPr/>
      <dgm:t>
        <a:bodyPr/>
        <a:lstStyle/>
        <a:p>
          <a:pPr rtl="0"/>
          <a:r>
            <a:rPr lang="en-US" sz="2400" b="1" dirty="0"/>
            <a:t>Overall turnout in Arab and Druze localities</a:t>
          </a:r>
          <a:endParaRPr lang="x-none" sz="2400" b="1" dirty="0"/>
        </a:p>
      </dgm:t>
    </dgm:pt>
    <dgm:pt modelId="{59528ACC-0E45-470B-AC3B-552ABAFDA230}" type="parTrans" cxnId="{7DA4F588-7EEE-4D85-98C1-14B445E1191C}">
      <dgm:prSet/>
      <dgm:spPr/>
      <dgm:t>
        <a:bodyPr/>
        <a:lstStyle/>
        <a:p>
          <a:pPr rtl="1"/>
          <a:endParaRPr lang="x-none"/>
        </a:p>
      </dgm:t>
    </dgm:pt>
    <dgm:pt modelId="{8F4269B7-7BCB-45FB-A1BC-E245E35FB2E2}" type="sibTrans" cxnId="{7DA4F588-7EEE-4D85-98C1-14B445E1191C}">
      <dgm:prSet/>
      <dgm:spPr/>
      <dgm:t>
        <a:bodyPr/>
        <a:lstStyle/>
        <a:p>
          <a:pPr rtl="1"/>
          <a:endParaRPr lang="x-none"/>
        </a:p>
      </dgm:t>
    </dgm:pt>
    <dgm:pt modelId="{422B772E-54DF-406F-9266-7EB3F239342A}">
      <dgm:prSet phldrT="[Text]" custT="1"/>
      <dgm:spPr/>
      <dgm:t>
        <a:bodyPr/>
        <a:lstStyle/>
        <a:p>
          <a:pPr rtl="0"/>
          <a:r>
            <a:rPr lang="en-US" sz="4400" b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80 : 20</a:t>
          </a:r>
          <a:endParaRPr lang="x-none" sz="4400" b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4E5F34C-4839-44AF-8660-5D01F71E7374}" type="parTrans" cxnId="{23FEF655-13B8-4471-9F6E-62237BEBC66F}">
      <dgm:prSet/>
      <dgm:spPr/>
      <dgm:t>
        <a:bodyPr/>
        <a:lstStyle/>
        <a:p>
          <a:pPr rtl="1"/>
          <a:endParaRPr lang="x-none"/>
        </a:p>
      </dgm:t>
    </dgm:pt>
    <dgm:pt modelId="{6C8FC402-42C2-4674-BDC8-251C2A352391}" type="sibTrans" cxnId="{23FEF655-13B8-4471-9F6E-62237BEBC66F}">
      <dgm:prSet/>
      <dgm:spPr/>
      <dgm:t>
        <a:bodyPr/>
        <a:lstStyle/>
        <a:p>
          <a:pPr rtl="1"/>
          <a:endParaRPr lang="x-none"/>
        </a:p>
      </dgm:t>
    </dgm:pt>
    <dgm:pt modelId="{12CA9DE5-E48B-41D3-AF3F-D9C4947D1567}">
      <dgm:prSet phldrT="[Text]" custT="1"/>
      <dgm:spPr/>
      <dgm:t>
        <a:bodyPr/>
        <a:lstStyle/>
        <a:p>
          <a:pPr rtl="0"/>
          <a:r>
            <a:rPr lang="en-US" sz="2400" b="1" dirty="0"/>
            <a:t>Breakdown of the votes for Arab parties vs. Jewish parties</a:t>
          </a:r>
          <a:endParaRPr lang="x-none" sz="2400" b="1" dirty="0"/>
        </a:p>
      </dgm:t>
    </dgm:pt>
    <dgm:pt modelId="{10FE22F3-3324-42E2-88AD-D06285BB3B3F}" type="parTrans" cxnId="{F7C056D3-A21C-417A-AC41-FD8E9A1822FD}">
      <dgm:prSet/>
      <dgm:spPr/>
      <dgm:t>
        <a:bodyPr/>
        <a:lstStyle/>
        <a:p>
          <a:pPr rtl="1"/>
          <a:endParaRPr lang="x-none"/>
        </a:p>
      </dgm:t>
    </dgm:pt>
    <dgm:pt modelId="{103DAD38-920F-40B0-B2E6-EEFD81FDA120}" type="sibTrans" cxnId="{F7C056D3-A21C-417A-AC41-FD8E9A1822FD}">
      <dgm:prSet/>
      <dgm:spPr/>
      <dgm:t>
        <a:bodyPr/>
        <a:lstStyle/>
        <a:p>
          <a:pPr rtl="1"/>
          <a:endParaRPr lang="x-none"/>
        </a:p>
      </dgm:t>
    </dgm:pt>
    <dgm:pt modelId="{3EB6CAA0-E788-4B8F-98A6-DE2877EC5728}">
      <dgm:prSet phldrT="[Text]" custT="1"/>
      <dgm:spPr/>
      <dgm:t>
        <a:bodyPr/>
        <a:lstStyle/>
        <a:p>
          <a:pPr rtl="0"/>
          <a:r>
            <a:rPr lang="en-US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½ seat</a:t>
          </a:r>
          <a:endParaRPr lang="x-none" sz="44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954DC99-40BA-442C-BA2F-BD97BC910DAC}" type="parTrans" cxnId="{39A0D570-879F-456D-9031-FEBE170BC355}">
      <dgm:prSet/>
      <dgm:spPr/>
      <dgm:t>
        <a:bodyPr/>
        <a:lstStyle/>
        <a:p>
          <a:pPr rtl="1"/>
          <a:endParaRPr lang="x-none"/>
        </a:p>
      </dgm:t>
    </dgm:pt>
    <dgm:pt modelId="{6E866E12-572B-4DA4-B219-198B8BE95BFC}" type="sibTrans" cxnId="{39A0D570-879F-456D-9031-FEBE170BC355}">
      <dgm:prSet/>
      <dgm:spPr/>
      <dgm:t>
        <a:bodyPr/>
        <a:lstStyle/>
        <a:p>
          <a:pPr rtl="1"/>
          <a:endParaRPr lang="x-none"/>
        </a:p>
      </dgm:t>
    </dgm:pt>
    <dgm:pt modelId="{B8F1D581-7391-46B8-86B8-F6CF444F2541}">
      <dgm:prSet phldrT="[Text]" custT="1"/>
      <dgm:spPr/>
      <dgm:t>
        <a:bodyPr/>
        <a:lstStyle/>
        <a:p>
          <a:pPr rtl="0"/>
          <a:r>
            <a:rPr lang="en-US" sz="2400" b="1" dirty="0"/>
            <a:t>Arab sector’s support of the Likud</a:t>
          </a:r>
          <a:endParaRPr lang="x-none" sz="2400" b="1" dirty="0"/>
        </a:p>
      </dgm:t>
    </dgm:pt>
    <dgm:pt modelId="{031AE997-1CBC-425D-BD16-4C0F37D4BF7B}" type="parTrans" cxnId="{5E36E41B-B614-4F9F-82C4-09B19FB3DD59}">
      <dgm:prSet/>
      <dgm:spPr/>
      <dgm:t>
        <a:bodyPr/>
        <a:lstStyle/>
        <a:p>
          <a:pPr rtl="1"/>
          <a:endParaRPr lang="x-none"/>
        </a:p>
      </dgm:t>
    </dgm:pt>
    <dgm:pt modelId="{2872319C-0CED-4438-B9A9-9C88F9538755}" type="sibTrans" cxnId="{5E36E41B-B614-4F9F-82C4-09B19FB3DD59}">
      <dgm:prSet/>
      <dgm:spPr/>
      <dgm:t>
        <a:bodyPr/>
        <a:lstStyle/>
        <a:p>
          <a:pPr rtl="1"/>
          <a:endParaRPr lang="x-none"/>
        </a:p>
      </dgm:t>
    </dgm:pt>
    <dgm:pt modelId="{1F2DC7F2-BFDB-40E1-8559-E6E4E6309C2A}" type="pres">
      <dgm:prSet presAssocID="{51245C18-EF0F-4004-A57A-AEA652D54BC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18D61F3-5F78-4F0D-A458-70EC787C088E}" type="pres">
      <dgm:prSet presAssocID="{5702D09D-97AD-4247-B181-9C762F6AB3CC}" presName="linNode" presStyleCnt="0"/>
      <dgm:spPr/>
    </dgm:pt>
    <dgm:pt modelId="{1D28CB8D-9D50-4672-91FC-BE97C2739721}" type="pres">
      <dgm:prSet presAssocID="{5702D09D-97AD-4247-B181-9C762F6AB3CC}" presName="parentText" presStyleLbl="node1" presStyleIdx="0" presStyleCnt="3" custScaleX="90909" custScaleY="90909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E820528-883E-454D-A22F-FFEC93A01FF0}" type="pres">
      <dgm:prSet presAssocID="{5702D09D-97AD-4247-B181-9C762F6AB3CC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D6E7DCC-2E36-48A8-B056-29B67E9E10E0}" type="pres">
      <dgm:prSet presAssocID="{A8E8D82E-C36B-4603-A19F-5133A2DB7F24}" presName="sp" presStyleCnt="0"/>
      <dgm:spPr/>
    </dgm:pt>
    <dgm:pt modelId="{A7A94936-9E66-4922-A702-DF359C281694}" type="pres">
      <dgm:prSet presAssocID="{422B772E-54DF-406F-9266-7EB3F239342A}" presName="linNode" presStyleCnt="0"/>
      <dgm:spPr/>
    </dgm:pt>
    <dgm:pt modelId="{DA5F4A42-5C1B-4D37-98E9-175D98E5F061}" type="pres">
      <dgm:prSet presAssocID="{422B772E-54DF-406F-9266-7EB3F239342A}" presName="parentText" presStyleLbl="node1" presStyleIdx="1" presStyleCnt="3" custScaleX="90909" custScaleY="90909" custLinFactNeighborY="48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ABCA7EE-B6C3-4F84-8A10-306BD20F86C0}" type="pres">
      <dgm:prSet presAssocID="{422B772E-54DF-406F-9266-7EB3F239342A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33EB9EA-2826-46BA-A667-03D59DB4EA92}" type="pres">
      <dgm:prSet presAssocID="{6C8FC402-42C2-4674-BDC8-251C2A352391}" presName="sp" presStyleCnt="0"/>
      <dgm:spPr/>
    </dgm:pt>
    <dgm:pt modelId="{C6D8C2CC-39D4-428B-9E3A-C28A57EA4A06}" type="pres">
      <dgm:prSet presAssocID="{3EB6CAA0-E788-4B8F-98A6-DE2877EC5728}" presName="linNode" presStyleCnt="0"/>
      <dgm:spPr/>
    </dgm:pt>
    <dgm:pt modelId="{7374B6F8-35B1-49CA-82E4-731F5F4FA60C}" type="pres">
      <dgm:prSet presAssocID="{3EB6CAA0-E788-4B8F-98A6-DE2877EC5728}" presName="parentText" presStyleLbl="node1" presStyleIdx="2" presStyleCnt="3" custScaleX="90909" custScaleY="90909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C2E2C7F-BBAF-444A-8E46-C7A408F312BA}" type="pres">
      <dgm:prSet presAssocID="{3EB6CAA0-E788-4B8F-98A6-DE2877EC5728}" presName="descendantText" presStyleLbl="alignAccFollowNode1" presStyleIdx="2" presStyleCnt="3" custLinFactNeighborX="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A0A0501-0EC2-4B7E-A2C4-DD5186F7ECCA}" type="presOf" srcId="{5702D09D-97AD-4247-B181-9C762F6AB3CC}" destId="{1D28CB8D-9D50-4672-91FC-BE97C2739721}" srcOrd="0" destOrd="0" presId="urn:microsoft.com/office/officeart/2005/8/layout/vList5"/>
    <dgm:cxn modelId="{BF7D5A97-52A8-44A4-A3C6-32B537FE05AD}" type="presOf" srcId="{422B772E-54DF-406F-9266-7EB3F239342A}" destId="{DA5F4A42-5C1B-4D37-98E9-175D98E5F061}" srcOrd="0" destOrd="0" presId="urn:microsoft.com/office/officeart/2005/8/layout/vList5"/>
    <dgm:cxn modelId="{A73B8B96-7F99-4FAE-97E0-C8A78C7540F3}" type="presOf" srcId="{97718733-2FB4-4AFC-BDEB-87FA8B659DFA}" destId="{EE820528-883E-454D-A22F-FFEC93A01FF0}" srcOrd="0" destOrd="0" presId="urn:microsoft.com/office/officeart/2005/8/layout/vList5"/>
    <dgm:cxn modelId="{5E36E41B-B614-4F9F-82C4-09B19FB3DD59}" srcId="{3EB6CAA0-E788-4B8F-98A6-DE2877EC5728}" destId="{B8F1D581-7391-46B8-86B8-F6CF444F2541}" srcOrd="0" destOrd="0" parTransId="{031AE997-1CBC-425D-BD16-4C0F37D4BF7B}" sibTransId="{2872319C-0CED-4438-B9A9-9C88F9538755}"/>
    <dgm:cxn modelId="{E21A5D6C-2BBD-4A8C-8257-26881868D5C8}" type="presOf" srcId="{51245C18-EF0F-4004-A57A-AEA652D54BC0}" destId="{1F2DC7F2-BFDB-40E1-8559-E6E4E6309C2A}" srcOrd="0" destOrd="0" presId="urn:microsoft.com/office/officeart/2005/8/layout/vList5"/>
    <dgm:cxn modelId="{23FEF655-13B8-4471-9F6E-62237BEBC66F}" srcId="{51245C18-EF0F-4004-A57A-AEA652D54BC0}" destId="{422B772E-54DF-406F-9266-7EB3F239342A}" srcOrd="1" destOrd="0" parTransId="{04E5F34C-4839-44AF-8660-5D01F71E7374}" sibTransId="{6C8FC402-42C2-4674-BDC8-251C2A352391}"/>
    <dgm:cxn modelId="{B98D4739-328B-4622-8C5D-5C21F570AF45}" type="presOf" srcId="{3EB6CAA0-E788-4B8F-98A6-DE2877EC5728}" destId="{7374B6F8-35B1-49CA-82E4-731F5F4FA60C}" srcOrd="0" destOrd="0" presId="urn:microsoft.com/office/officeart/2005/8/layout/vList5"/>
    <dgm:cxn modelId="{5F8674BB-9A54-4590-87CA-328C10AEFDFB}" type="presOf" srcId="{B8F1D581-7391-46B8-86B8-F6CF444F2541}" destId="{1C2E2C7F-BBAF-444A-8E46-C7A408F312BA}" srcOrd="0" destOrd="0" presId="urn:microsoft.com/office/officeart/2005/8/layout/vList5"/>
    <dgm:cxn modelId="{7DA4F588-7EEE-4D85-98C1-14B445E1191C}" srcId="{5702D09D-97AD-4247-B181-9C762F6AB3CC}" destId="{97718733-2FB4-4AFC-BDEB-87FA8B659DFA}" srcOrd="0" destOrd="0" parTransId="{59528ACC-0E45-470B-AC3B-552ABAFDA230}" sibTransId="{8F4269B7-7BCB-45FB-A1BC-E245E35FB2E2}"/>
    <dgm:cxn modelId="{F7C056D3-A21C-417A-AC41-FD8E9A1822FD}" srcId="{422B772E-54DF-406F-9266-7EB3F239342A}" destId="{12CA9DE5-E48B-41D3-AF3F-D9C4947D1567}" srcOrd="0" destOrd="0" parTransId="{10FE22F3-3324-42E2-88AD-D06285BB3B3F}" sibTransId="{103DAD38-920F-40B0-B2E6-EEFD81FDA120}"/>
    <dgm:cxn modelId="{1342D9EA-BEC1-428D-B54C-9CAE08B72B6F}" srcId="{51245C18-EF0F-4004-A57A-AEA652D54BC0}" destId="{5702D09D-97AD-4247-B181-9C762F6AB3CC}" srcOrd="0" destOrd="0" parTransId="{B9B18337-4503-48DE-AEA5-8AA790AA759F}" sibTransId="{A8E8D82E-C36B-4603-A19F-5133A2DB7F24}"/>
    <dgm:cxn modelId="{39A0D570-879F-456D-9031-FEBE170BC355}" srcId="{51245C18-EF0F-4004-A57A-AEA652D54BC0}" destId="{3EB6CAA0-E788-4B8F-98A6-DE2877EC5728}" srcOrd="2" destOrd="0" parTransId="{9954DC99-40BA-442C-BA2F-BD97BC910DAC}" sibTransId="{6E866E12-572B-4DA4-B219-198B8BE95BFC}"/>
    <dgm:cxn modelId="{D9A26453-DB9C-4E5E-9CAF-B443F3D1C7FD}" type="presOf" srcId="{12CA9DE5-E48B-41D3-AF3F-D9C4947D1567}" destId="{1ABCA7EE-B6C3-4F84-8A10-306BD20F86C0}" srcOrd="0" destOrd="0" presId="urn:microsoft.com/office/officeart/2005/8/layout/vList5"/>
    <dgm:cxn modelId="{D278818F-A299-4D61-BAFA-DCED4D782DAE}" type="presParOf" srcId="{1F2DC7F2-BFDB-40E1-8559-E6E4E6309C2A}" destId="{518D61F3-5F78-4F0D-A458-70EC787C088E}" srcOrd="0" destOrd="0" presId="urn:microsoft.com/office/officeart/2005/8/layout/vList5"/>
    <dgm:cxn modelId="{06FDCD5D-2110-444F-B985-5C39A0CB51DB}" type="presParOf" srcId="{518D61F3-5F78-4F0D-A458-70EC787C088E}" destId="{1D28CB8D-9D50-4672-91FC-BE97C2739721}" srcOrd="0" destOrd="0" presId="urn:microsoft.com/office/officeart/2005/8/layout/vList5"/>
    <dgm:cxn modelId="{D1944D9F-5177-41EE-9BAC-B31924141460}" type="presParOf" srcId="{518D61F3-5F78-4F0D-A458-70EC787C088E}" destId="{EE820528-883E-454D-A22F-FFEC93A01FF0}" srcOrd="1" destOrd="0" presId="urn:microsoft.com/office/officeart/2005/8/layout/vList5"/>
    <dgm:cxn modelId="{B62C923C-8D6B-48D5-A479-B0D149CC981A}" type="presParOf" srcId="{1F2DC7F2-BFDB-40E1-8559-E6E4E6309C2A}" destId="{7D6E7DCC-2E36-48A8-B056-29B67E9E10E0}" srcOrd="1" destOrd="0" presId="urn:microsoft.com/office/officeart/2005/8/layout/vList5"/>
    <dgm:cxn modelId="{A72E4148-DC03-4EDB-AAE2-B9A0B3A83B87}" type="presParOf" srcId="{1F2DC7F2-BFDB-40E1-8559-E6E4E6309C2A}" destId="{A7A94936-9E66-4922-A702-DF359C281694}" srcOrd="2" destOrd="0" presId="urn:microsoft.com/office/officeart/2005/8/layout/vList5"/>
    <dgm:cxn modelId="{D39F52EB-3839-42B5-8CF6-145004595E3C}" type="presParOf" srcId="{A7A94936-9E66-4922-A702-DF359C281694}" destId="{DA5F4A42-5C1B-4D37-98E9-175D98E5F061}" srcOrd="0" destOrd="0" presId="urn:microsoft.com/office/officeart/2005/8/layout/vList5"/>
    <dgm:cxn modelId="{4CEB9E55-C7BE-4880-B63A-CE2CC45579EC}" type="presParOf" srcId="{A7A94936-9E66-4922-A702-DF359C281694}" destId="{1ABCA7EE-B6C3-4F84-8A10-306BD20F86C0}" srcOrd="1" destOrd="0" presId="urn:microsoft.com/office/officeart/2005/8/layout/vList5"/>
    <dgm:cxn modelId="{0592D2B8-1D82-444D-AB6D-C6D8785FC9FF}" type="presParOf" srcId="{1F2DC7F2-BFDB-40E1-8559-E6E4E6309C2A}" destId="{033EB9EA-2826-46BA-A667-03D59DB4EA92}" srcOrd="3" destOrd="0" presId="urn:microsoft.com/office/officeart/2005/8/layout/vList5"/>
    <dgm:cxn modelId="{B5224EE1-2478-4982-8CA4-8B8C969B1F71}" type="presParOf" srcId="{1F2DC7F2-BFDB-40E1-8559-E6E4E6309C2A}" destId="{C6D8C2CC-39D4-428B-9E3A-C28A57EA4A06}" srcOrd="4" destOrd="0" presId="urn:microsoft.com/office/officeart/2005/8/layout/vList5"/>
    <dgm:cxn modelId="{2FF2AFED-9683-4557-96D1-513F314B4CE9}" type="presParOf" srcId="{C6D8C2CC-39D4-428B-9E3A-C28A57EA4A06}" destId="{7374B6F8-35B1-49CA-82E4-731F5F4FA60C}" srcOrd="0" destOrd="0" presId="urn:microsoft.com/office/officeart/2005/8/layout/vList5"/>
    <dgm:cxn modelId="{29DA146B-BA5C-45D9-A2BA-7AA869D1BA07}" type="presParOf" srcId="{C6D8C2CC-39D4-428B-9E3A-C28A57EA4A06}" destId="{1C2E2C7F-BBAF-444A-8E46-C7A408F312BA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E820528-883E-454D-A22F-FFEC93A01FF0}">
      <dsp:nvSpPr>
        <dsp:cNvPr id="0" name=""/>
        <dsp:cNvSpPr/>
      </dsp:nvSpPr>
      <dsp:spPr>
        <a:xfrm rot="5400000">
          <a:off x="4821461" y="-1905033"/>
          <a:ext cx="1279998" cy="5266944"/>
        </a:xfrm>
        <a:prstGeom prst="round2Same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b="1" kern="1200" dirty="0"/>
            <a:t>Overall turnout in Arab and Druze localities</a:t>
          </a:r>
          <a:endParaRPr lang="x-none" sz="2400" b="1" kern="1200" dirty="0"/>
        </a:p>
      </dsp:txBody>
      <dsp:txXfrm rot="-5400000">
        <a:off x="2827988" y="150924"/>
        <a:ext cx="5204460" cy="1155030"/>
      </dsp:txXfrm>
    </dsp:sp>
    <dsp:sp modelId="{1D28CB8D-9D50-4672-91FC-BE97C2739721}">
      <dsp:nvSpPr>
        <dsp:cNvPr id="0" name=""/>
        <dsp:cNvSpPr/>
      </dsp:nvSpPr>
      <dsp:spPr>
        <a:xfrm>
          <a:off x="134667" y="1167"/>
          <a:ext cx="2693320" cy="1454542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7640" tIns="83820" rIns="167640" bIns="83820" numCol="1" spcCol="1270" anchor="ctr" anchorCtr="0">
          <a:noAutofit/>
        </a:bodyPr>
        <a:lstStyle/>
        <a:p>
          <a:pPr lvl="0" algn="ctr" defTabSz="1955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400" b="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44.6%</a:t>
          </a:r>
          <a:endParaRPr lang="x-none" sz="4400" b="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05672" y="72172"/>
        <a:ext cx="2551310" cy="1312532"/>
      </dsp:txXfrm>
    </dsp:sp>
    <dsp:sp modelId="{1ABCA7EE-B6C3-4F84-8A10-306BD20F86C0}">
      <dsp:nvSpPr>
        <dsp:cNvPr id="0" name=""/>
        <dsp:cNvSpPr/>
      </dsp:nvSpPr>
      <dsp:spPr>
        <a:xfrm rot="5400000">
          <a:off x="4821461" y="-370490"/>
          <a:ext cx="1279998" cy="5266944"/>
        </a:xfrm>
        <a:prstGeom prst="round2SameRect">
          <a:avLst/>
        </a:prstGeom>
        <a:solidFill>
          <a:schemeClr val="accent4">
            <a:tint val="40000"/>
            <a:alpha val="90000"/>
            <a:hueOff val="-1972853"/>
            <a:satOff val="11079"/>
            <a:lumOff val="704"/>
            <a:alphaOff val="0"/>
          </a:schemeClr>
        </a:solidFill>
        <a:ln w="9525" cap="flat" cmpd="sng" algn="ctr">
          <a:solidFill>
            <a:schemeClr val="accent4">
              <a:tint val="40000"/>
              <a:alpha val="90000"/>
              <a:hueOff val="-1972853"/>
              <a:satOff val="11079"/>
              <a:lumOff val="704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b="1" kern="1200" dirty="0"/>
            <a:t>Breakdown of the votes for Arab parties vs. Jewish parties</a:t>
          </a:r>
          <a:endParaRPr lang="x-none" sz="2400" b="1" kern="1200" dirty="0"/>
        </a:p>
      </dsp:txBody>
      <dsp:txXfrm rot="-5400000">
        <a:off x="2827988" y="1685467"/>
        <a:ext cx="5204460" cy="1155030"/>
      </dsp:txXfrm>
    </dsp:sp>
    <dsp:sp modelId="{DA5F4A42-5C1B-4D37-98E9-175D98E5F061}">
      <dsp:nvSpPr>
        <dsp:cNvPr id="0" name=""/>
        <dsp:cNvSpPr/>
      </dsp:nvSpPr>
      <dsp:spPr>
        <a:xfrm>
          <a:off x="134667" y="1543470"/>
          <a:ext cx="2693320" cy="1454542"/>
        </a:xfrm>
        <a:prstGeom prst="roundRect">
          <a:avLst/>
        </a:prstGeom>
        <a:gradFill rotWithShape="0">
          <a:gsLst>
            <a:gs pos="0">
              <a:schemeClr val="accent4">
                <a:hueOff val="-2232385"/>
                <a:satOff val="13449"/>
                <a:lumOff val="1078"/>
                <a:alphaOff val="0"/>
                <a:shade val="51000"/>
                <a:satMod val="130000"/>
              </a:schemeClr>
            </a:gs>
            <a:gs pos="80000">
              <a:schemeClr val="accent4">
                <a:hueOff val="-2232385"/>
                <a:satOff val="13449"/>
                <a:lumOff val="1078"/>
                <a:alphaOff val="0"/>
                <a:shade val="93000"/>
                <a:satMod val="130000"/>
              </a:schemeClr>
            </a:gs>
            <a:gs pos="100000">
              <a:schemeClr val="accent4">
                <a:hueOff val="-2232385"/>
                <a:satOff val="13449"/>
                <a:lumOff val="107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7640" tIns="83820" rIns="167640" bIns="83820" numCol="1" spcCol="1270" anchor="ctr" anchorCtr="0">
          <a:noAutofit/>
        </a:bodyPr>
        <a:lstStyle/>
        <a:p>
          <a:pPr lvl="0" algn="ctr" defTabSz="1955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400" b="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80 : 20</a:t>
          </a:r>
          <a:endParaRPr lang="x-none" sz="4400" b="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05672" y="1614475"/>
        <a:ext cx="2551310" cy="1312532"/>
      </dsp:txXfrm>
    </dsp:sp>
    <dsp:sp modelId="{1C2E2C7F-BBAF-444A-8E46-C7A408F312BA}">
      <dsp:nvSpPr>
        <dsp:cNvPr id="0" name=""/>
        <dsp:cNvSpPr/>
      </dsp:nvSpPr>
      <dsp:spPr>
        <a:xfrm rot="5400000">
          <a:off x="4821461" y="1164052"/>
          <a:ext cx="1279998" cy="5266944"/>
        </a:xfrm>
        <a:prstGeom prst="round2SameRect">
          <a:avLst/>
        </a:prstGeom>
        <a:solidFill>
          <a:schemeClr val="accent4">
            <a:tint val="40000"/>
            <a:alpha val="90000"/>
            <a:hueOff val="-3945706"/>
            <a:satOff val="22157"/>
            <a:lumOff val="1408"/>
            <a:alphaOff val="0"/>
          </a:schemeClr>
        </a:solidFill>
        <a:ln w="9525" cap="flat" cmpd="sng" algn="ctr">
          <a:solidFill>
            <a:schemeClr val="accent4">
              <a:tint val="40000"/>
              <a:alpha val="90000"/>
              <a:hueOff val="-3945706"/>
              <a:satOff val="22157"/>
              <a:lumOff val="1408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b="1" kern="1200" dirty="0"/>
            <a:t>Arab sector’s support of the Likud</a:t>
          </a:r>
          <a:endParaRPr lang="x-none" sz="2400" b="1" kern="1200" dirty="0"/>
        </a:p>
      </dsp:txBody>
      <dsp:txXfrm rot="-5400000">
        <a:off x="2827988" y="3220009"/>
        <a:ext cx="5204460" cy="1155030"/>
      </dsp:txXfrm>
    </dsp:sp>
    <dsp:sp modelId="{7374B6F8-35B1-49CA-82E4-731F5F4FA60C}">
      <dsp:nvSpPr>
        <dsp:cNvPr id="0" name=""/>
        <dsp:cNvSpPr/>
      </dsp:nvSpPr>
      <dsp:spPr>
        <a:xfrm>
          <a:off x="134667" y="3070252"/>
          <a:ext cx="2693320" cy="1454542"/>
        </a:xfrm>
        <a:prstGeom prst="roundRect">
          <a:avLst/>
        </a:prstGeom>
        <a:gradFill rotWithShape="0">
          <a:gsLst>
            <a:gs pos="0">
              <a:schemeClr val="accent4">
                <a:hueOff val="-4464770"/>
                <a:satOff val="26899"/>
                <a:lumOff val="2156"/>
                <a:alphaOff val="0"/>
                <a:shade val="51000"/>
                <a:satMod val="130000"/>
              </a:schemeClr>
            </a:gs>
            <a:gs pos="80000">
              <a:schemeClr val="accent4">
                <a:hueOff val="-4464770"/>
                <a:satOff val="26899"/>
                <a:lumOff val="2156"/>
                <a:alphaOff val="0"/>
                <a:shade val="93000"/>
                <a:satMod val="130000"/>
              </a:schemeClr>
            </a:gs>
            <a:gs pos="100000">
              <a:schemeClr val="accent4">
                <a:hueOff val="-4464770"/>
                <a:satOff val="26899"/>
                <a:lumOff val="215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7640" tIns="83820" rIns="167640" bIns="83820" numCol="1" spcCol="1270" anchor="ctr" anchorCtr="0">
          <a:noAutofit/>
        </a:bodyPr>
        <a:lstStyle/>
        <a:p>
          <a:pPr lvl="0" algn="ctr" defTabSz="1955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4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½ seat</a:t>
          </a:r>
          <a:endParaRPr lang="x-none" sz="44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05672" y="3141257"/>
        <a:ext cx="2551310" cy="131253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0.3425</cdr:x>
      <cdr:y>0.04895</cdr:y>
    </cdr:from>
    <cdr:to>
      <cdr:x>0.57875</cdr:x>
      <cdr:y>0.22194</cdr:y>
    </cdr:to>
    <cdr:sp macro="" textlink="">
      <cdr:nvSpPr>
        <cdr:cNvPr id="2" name="Title 1"/>
        <cdr:cNvSpPr txBox="1">
          <a:spLocks xmlns:a="http://schemas.openxmlformats.org/drawingml/2006/main"/>
        </cdr:cNvSpPr>
      </cdr:nvSpPr>
      <cdr:spPr>
        <a:xfrm xmlns:a="http://schemas.openxmlformats.org/drawingml/2006/main">
          <a:off x="2818656" y="244624"/>
          <a:ext cx="1944243" cy="86445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="horz" lIns="91440" tIns="45720" rIns="91440" bIns="45720" rtlCol="1" anchor="ctr">
          <a:noAutofit/>
        </a:bodyPr>
        <a:lstStyle xmlns:a="http://schemas.openxmlformats.org/drawingml/2006/main">
          <a:defPPr>
            <a:defRPr lang="he-IL"/>
          </a:defPPr>
          <a:lvl1pPr marL="0" algn="r" defTabSz="914400" rtl="1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r" defTabSz="914400" rtl="1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r" defTabSz="914400" rtl="1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r" defTabSz="914400" rtl="1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r" defTabSz="914400" rtl="1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r" defTabSz="914400" rtl="1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r" defTabSz="914400" rtl="1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r" defTabSz="914400" rtl="1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r" defTabSz="914400" rtl="1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/>
          <a:r>
            <a:rPr lang="en-US" sz="2000" b="1" dirty="0">
              <a:latin typeface="Calibri" panose="020F0502020204030204" pitchFamily="34" charset="0"/>
              <a:ea typeface="Arial Unicode MS" panose="020B0604020202020204" pitchFamily="34" charset="-128"/>
              <a:cs typeface="Calibri" panose="020F0502020204030204" pitchFamily="34" charset="0"/>
            </a:rPr>
            <a:t>212,583 votes</a:t>
          </a:r>
        </a:p>
        <a:p xmlns:a="http://schemas.openxmlformats.org/drawingml/2006/main">
          <a:pPr algn="ctr" rtl="0"/>
          <a:r>
            <a:rPr lang="en-US" sz="2000" b="1" dirty="0">
              <a:latin typeface="Calibri" panose="020F0502020204030204" pitchFamily="34" charset="0"/>
              <a:ea typeface="Arial Unicode MS" panose="020B0604020202020204" pitchFamily="34" charset="-128"/>
              <a:cs typeface="Calibri" panose="020F0502020204030204" pitchFamily="34" charset="0"/>
            </a:rPr>
            <a:t>6 seats</a:t>
          </a:r>
          <a:endParaRPr lang="he-IL" sz="2000" b="1" dirty="0">
            <a:latin typeface="Calibri" panose="020F0502020204030204" pitchFamily="34" charset="0"/>
            <a:ea typeface="Arial Unicode MS" panose="020B0604020202020204" pitchFamily="34" charset="-128"/>
            <a:cs typeface="Calibri" panose="020F0502020204030204" pitchFamily="34" charset="0"/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t>ט"ז/אייר/תשפ"א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t>ט"ז/אייר/תשפ"א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t>ט"ז/אייר/תשפ"א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t>ט"ז/אייר/תשפ"א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t>ט"ז/אייר/תשפ"א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t>ט"ז/אייר/תשפ"א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t>ט"ז/אייר/תשפ"א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t>ט"ז/אייר/תשפ"א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t>ט"ז/אייר/תשפ"א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t>ט"ז/אייר/תשפ"א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ציור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t>ט"ז/אייר/תשפ"א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25000"/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7438E1-117D-44FB-AC24-B79D899BA877}" type="datetimeFigureOut">
              <a:rPr lang="he-IL" smtClean="0"/>
              <a:t>ט"ז/אייר/תשפ"א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F22AC9-109E-4E4D-92F9-530E51D9A3A2}" type="slidenum">
              <a:rPr lang="he-IL" smtClean="0"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3.xml"/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5.xml"/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7.xml"/><Relationship Id="rId2" Type="http://schemas.openxmlformats.org/officeDocument/2006/relationships/chart" Target="../charts/chart26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9.xml"/><Relationship Id="rId2" Type="http://schemas.openxmlformats.org/officeDocument/2006/relationships/chart" Target="../charts/chart28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1.xml"/><Relationship Id="rId2" Type="http://schemas.openxmlformats.org/officeDocument/2006/relationships/chart" Target="../charts/chart30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3.xml"/><Relationship Id="rId2" Type="http://schemas.openxmlformats.org/officeDocument/2006/relationships/chart" Target="../charts/chart3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5.xml"/><Relationship Id="rId2" Type="http://schemas.openxmlformats.org/officeDocument/2006/relationships/chart" Target="../charts/chart34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36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37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38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3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2">
            <a:extLst>
              <a:ext uri="{FF2B5EF4-FFF2-40B4-BE49-F238E27FC236}">
                <a16:creationId xmlns:a16="http://schemas.microsoft.com/office/drawing/2014/main" xmlns="" id="{71B2258F-86CA-4D4D-8270-BC05FCDEBFB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9144000" cy="68579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xmlns="" id="{3AAB5737-AA9A-41F6-AA16-17B0557CB01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 l="11248" r="6752"/>
          <a:stretch/>
        </p:blipFill>
        <p:spPr>
          <a:xfrm>
            <a:off x="20" y="1"/>
            <a:ext cx="9143980" cy="68579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1820" y="332656"/>
            <a:ext cx="8757634" cy="3466612"/>
          </a:xfrm>
        </p:spPr>
        <p:txBody>
          <a:bodyPr>
            <a:normAutofit/>
          </a:bodyPr>
          <a:lstStyle/>
          <a:p>
            <a:pPr rtl="0"/>
            <a:r>
              <a:rPr kumimoji="0" lang="en-US" sz="6000" i="0" u="none" strike="noStrike" kern="1200" cap="none" spc="0" normalizeH="0" baseline="0" noProof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Arial Unicode MS" panose="020B0604020202020204" pitchFamily="34" charset="-128"/>
                <a:cs typeface="Arial Unicode MS" panose="020B0604020202020204" pitchFamily="34" charset="-128"/>
              </a:rPr>
              <a:t>Summary of Arab Vote to the 24</a:t>
            </a:r>
            <a:r>
              <a:rPr kumimoji="0" lang="en-US" sz="6000" i="0" u="none" strike="noStrike" kern="1200" cap="none" spc="0" normalizeH="0" baseline="30000" noProof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Arial Unicode MS" panose="020B0604020202020204" pitchFamily="34" charset="-128"/>
                <a:cs typeface="Arial Unicode MS" panose="020B0604020202020204" pitchFamily="34" charset="-128"/>
              </a:rPr>
              <a:t>th</a:t>
            </a:r>
            <a:r>
              <a:rPr kumimoji="0" lang="en-US" sz="6000" i="0" u="none" strike="noStrike" kern="1200" cap="none" spc="0" normalizeH="0" baseline="0" noProof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Arial Unicode MS" panose="020B0604020202020204" pitchFamily="34" charset="-128"/>
                <a:cs typeface="Arial Unicode MS" panose="020B0604020202020204" pitchFamily="34" charset="-128"/>
              </a:rPr>
              <a:t> Knesset Elections</a:t>
            </a:r>
            <a:br>
              <a:rPr kumimoji="0" lang="en-US" sz="6000" i="0" u="none" strike="noStrike" kern="1200" cap="none" spc="0" normalizeH="0" baseline="0" noProof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Arial Unicode MS" panose="020B0604020202020204" pitchFamily="34" charset="-128"/>
                <a:cs typeface="Arial Unicode MS" panose="020B0604020202020204" pitchFamily="34" charset="-128"/>
              </a:rPr>
            </a:br>
            <a:r>
              <a:rPr kumimoji="0" lang="en-US" sz="4400" i="0" u="none" strike="noStrike" kern="1200" cap="none" spc="0" normalizeH="0" baseline="0" noProof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Calibri"/>
                <a:ea typeface="Arial Unicode MS" panose="020B0604020202020204" pitchFamily="34" charset="-128"/>
                <a:cs typeface="Arial Unicode MS" panose="020B0604020202020204" pitchFamily="34" charset="-128"/>
              </a:rPr>
              <a:t>(March 2021)</a:t>
            </a:r>
            <a:br>
              <a:rPr kumimoji="0" lang="en-US" sz="4400" i="0" u="none" strike="noStrike" kern="1200" cap="none" spc="0" normalizeH="0" baseline="0" noProof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Calibri"/>
                <a:ea typeface="Arial Unicode MS" panose="020B0604020202020204" pitchFamily="34" charset="-128"/>
                <a:cs typeface="Arial Unicode MS" panose="020B0604020202020204" pitchFamily="34" charset="-128"/>
              </a:rPr>
            </a:br>
            <a:r>
              <a:rPr kumimoji="0" lang="en-US" sz="2800" i="0" u="none" strike="noStrike" kern="1200" cap="none" spc="0" normalizeH="0" baseline="0" noProof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Calibri"/>
                <a:ea typeface="Arial Unicode MS" panose="020B0604020202020204" pitchFamily="34" charset="-128"/>
                <a:cs typeface="Arial Unicode MS" panose="020B0604020202020204" pitchFamily="34" charset="-128"/>
              </a:rPr>
              <a:t/>
            </a:r>
            <a:br>
              <a:rPr kumimoji="0" lang="en-US" sz="2800" i="0" u="none" strike="noStrike" kern="1200" cap="none" spc="0" normalizeH="0" baseline="0" noProof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Calibri"/>
                <a:ea typeface="Arial Unicode MS" panose="020B0604020202020204" pitchFamily="34" charset="-128"/>
                <a:cs typeface="Arial Unicode MS" panose="020B0604020202020204" pitchFamily="34" charset="-128"/>
              </a:rPr>
            </a:br>
            <a:r>
              <a:rPr kumimoji="0" lang="en-US" sz="2800" i="0" u="none" strike="noStrike" kern="1200" cap="none" spc="0" normalizeH="0" baseline="0" noProof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Calibri"/>
                <a:ea typeface="Arial Unicode MS" panose="020B0604020202020204" pitchFamily="34" charset="-128"/>
                <a:cs typeface="Arial Unicode MS" panose="020B0604020202020204" pitchFamily="34" charset="-128"/>
              </a:rPr>
              <a:t>(Source of data: Knesset Central Elections Committee)</a:t>
            </a:r>
            <a:endParaRPr lang="en-US" sz="2800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1971" y="4149080"/>
            <a:ext cx="8487177" cy="2520280"/>
          </a:xfr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Compiled by </a:t>
            </a:r>
            <a:r>
              <a:rPr kumimoji="0" lang="en-US" sz="36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Dr. Arik 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Rudnitzky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8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Israel Democracy Institute, Jerusalem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528034" y="3799268"/>
            <a:ext cx="7972022" cy="0"/>
          </a:xfrm>
          <a:prstGeom prst="line">
            <a:avLst/>
          </a:prstGeom>
          <a:ln w="57150"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42223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93304" y="116632"/>
            <a:ext cx="7427168" cy="1143000"/>
          </a:xfrm>
        </p:spPr>
        <p:txBody>
          <a:bodyPr>
            <a:noAutofit/>
          </a:bodyPr>
          <a:lstStyle/>
          <a:p>
            <a:pPr rtl="0"/>
            <a:r>
              <a:rPr lang="en-US" sz="3600" b="1" dirty="0">
                <a:latin typeface="Calibri" panose="020F0502020204030204" pitchFamily="34" charset="0"/>
                <a:ea typeface="Arial Unicode MS" panose="020B0604020202020204" pitchFamily="34" charset="-128"/>
                <a:cs typeface="Calibri" panose="020F0502020204030204" pitchFamily="34" charset="0"/>
              </a:rPr>
              <a:t>Breakdown of the Vote in Arab and Druze Localities | Turnout 44.6%</a:t>
            </a:r>
            <a:endParaRPr lang="he-IL" sz="3600" b="1" dirty="0">
              <a:latin typeface="Calibri" panose="020F0502020204030204" pitchFamily="34" charset="0"/>
              <a:ea typeface="Arial Unicode MS" panose="020B0604020202020204" pitchFamily="34" charset="-128"/>
              <a:cs typeface="Calibri" panose="020F0502020204030204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332230965"/>
              </p:ext>
            </p:extLst>
          </p:nvPr>
        </p:nvGraphicFramePr>
        <p:xfrm>
          <a:off x="457200" y="160020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ontent Placeholder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663687065"/>
              </p:ext>
            </p:extLst>
          </p:nvPr>
        </p:nvGraphicFramePr>
        <p:xfrm>
          <a:off x="4648200" y="160020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ext Placeholder 7"/>
          <p:cNvSpPr txBox="1">
            <a:spLocks/>
          </p:cNvSpPr>
          <p:nvPr/>
        </p:nvSpPr>
        <p:spPr>
          <a:xfrm>
            <a:off x="4645026" y="6218237"/>
            <a:ext cx="4247454" cy="319881"/>
          </a:xfrm>
          <a:prstGeom prst="rect">
            <a:avLst/>
          </a:prstGeom>
        </p:spPr>
        <p:txBody>
          <a:bodyPr vert="horz" lIns="91440" tIns="45720" rIns="91440" bIns="45720" rtlCol="1" anchor="b">
            <a:noAutofit/>
          </a:bodyPr>
          <a:lstStyle>
            <a:lvl1pPr marL="0" indent="0" algn="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r>
              <a:rPr lang="en-US" sz="1400" b="0" dirty="0"/>
              <a:t>* Including lists that did not pass the electoral threshold</a:t>
            </a:r>
            <a:endParaRPr lang="he-IL" sz="1400" b="0" dirty="0"/>
          </a:p>
        </p:txBody>
      </p:sp>
      <p:pic>
        <p:nvPicPr>
          <p:cNvPr id="11" name="Picture 10" descr="A picture containing icon&#10;&#10;Description automatically generated">
            <a:extLst>
              <a:ext uri="{FF2B5EF4-FFF2-40B4-BE49-F238E27FC236}">
                <a16:creationId xmlns:a16="http://schemas.microsoft.com/office/drawing/2014/main" xmlns="" id="{82753F31-C39D-4FDC-A661-914D4466C8B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44" y="5"/>
            <a:ext cx="1476000" cy="1546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5647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5656" y="116632"/>
            <a:ext cx="7416824" cy="1301005"/>
          </a:xfrm>
        </p:spPr>
        <p:txBody>
          <a:bodyPr>
            <a:noAutofit/>
          </a:bodyPr>
          <a:lstStyle/>
          <a:p>
            <a:pPr rtl="0"/>
            <a:r>
              <a:rPr lang="en-US" sz="3600" b="1" dirty="0">
                <a:latin typeface="Calibri" panose="020F0502020204030204" pitchFamily="34" charset="0"/>
                <a:ea typeface="Arial Unicode MS" panose="020B0604020202020204" pitchFamily="34" charset="-128"/>
                <a:cs typeface="Calibri" panose="020F0502020204030204" pitchFamily="34" charset="0"/>
              </a:rPr>
              <a:t>Breakdown of the Arab vote in the North of the Country | Turnout 46.9%</a:t>
            </a:r>
            <a:endParaRPr lang="he-IL" sz="3600" b="1" dirty="0">
              <a:latin typeface="Calibri" panose="020F0502020204030204" pitchFamily="34" charset="0"/>
              <a:ea typeface="Arial Unicode MS" panose="020B0604020202020204" pitchFamily="34" charset="-128"/>
              <a:cs typeface="Calibri" panose="020F0502020204030204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32353471"/>
              </p:ext>
            </p:extLst>
          </p:nvPr>
        </p:nvGraphicFramePr>
        <p:xfrm>
          <a:off x="457200" y="160020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ontent Placeholder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81678194"/>
              </p:ext>
            </p:extLst>
          </p:nvPr>
        </p:nvGraphicFramePr>
        <p:xfrm>
          <a:off x="4648200" y="160020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4" name="Text Placeholder 7">
            <a:extLst>
              <a:ext uri="{FF2B5EF4-FFF2-40B4-BE49-F238E27FC236}">
                <a16:creationId xmlns:a16="http://schemas.microsoft.com/office/drawing/2014/main" xmlns="" id="{3EAAB44E-1400-4F08-9973-F19E34C62328}"/>
              </a:ext>
            </a:extLst>
          </p:cNvPr>
          <p:cNvSpPr txBox="1">
            <a:spLocks/>
          </p:cNvSpPr>
          <p:nvPr/>
        </p:nvSpPr>
        <p:spPr>
          <a:xfrm>
            <a:off x="4645026" y="6218237"/>
            <a:ext cx="4247454" cy="319881"/>
          </a:xfrm>
          <a:prstGeom prst="rect">
            <a:avLst/>
          </a:prstGeom>
        </p:spPr>
        <p:txBody>
          <a:bodyPr vert="horz" lIns="91440" tIns="45720" rIns="91440" bIns="45720" rtlCol="1" anchor="b">
            <a:noAutofit/>
          </a:bodyPr>
          <a:lstStyle>
            <a:lvl1pPr marL="0" indent="0" algn="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r>
              <a:rPr lang="en-US" sz="1400" b="0" dirty="0"/>
              <a:t>* Including lists that did not pass the electoral threshold</a:t>
            </a:r>
            <a:endParaRPr lang="he-IL" sz="1400" b="0" dirty="0"/>
          </a:p>
        </p:txBody>
      </p:sp>
      <p:pic>
        <p:nvPicPr>
          <p:cNvPr id="15" name="Picture 14" descr="A picture containing icon&#10;&#10;Description automatically generated">
            <a:extLst>
              <a:ext uri="{FF2B5EF4-FFF2-40B4-BE49-F238E27FC236}">
                <a16:creationId xmlns:a16="http://schemas.microsoft.com/office/drawing/2014/main" xmlns="" id="{0D6817A9-E8B8-4465-A4D2-F6FA31C2757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44" y="5"/>
            <a:ext cx="1476000" cy="1546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1840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1640" y="116632"/>
            <a:ext cx="7704856" cy="1143000"/>
          </a:xfrm>
        </p:spPr>
        <p:txBody>
          <a:bodyPr>
            <a:noAutofit/>
          </a:bodyPr>
          <a:lstStyle/>
          <a:p>
            <a:pPr rtl="0"/>
            <a:r>
              <a:rPr lang="en-US" sz="3600" b="1" dirty="0">
                <a:latin typeface="Calibri" panose="020F0502020204030204" pitchFamily="34" charset="0"/>
                <a:ea typeface="Arial Unicode MS" panose="020B0604020202020204" pitchFamily="34" charset="-128"/>
                <a:cs typeface="Calibri" panose="020F0502020204030204" pitchFamily="34" charset="0"/>
              </a:rPr>
              <a:t>Breakdown of the Bedouin Vote in the North of the Country | Turnout 39.2%</a:t>
            </a:r>
            <a:endParaRPr lang="he-IL" sz="3600" b="1" dirty="0">
              <a:latin typeface="Calibri" panose="020F0502020204030204" pitchFamily="34" charset="0"/>
              <a:ea typeface="Arial Unicode MS" panose="020B0604020202020204" pitchFamily="34" charset="-128"/>
              <a:cs typeface="Calibri" panose="020F0502020204030204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903641708"/>
              </p:ext>
            </p:extLst>
          </p:nvPr>
        </p:nvGraphicFramePr>
        <p:xfrm>
          <a:off x="457200" y="160020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ontent Placeholder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25987361"/>
              </p:ext>
            </p:extLst>
          </p:nvPr>
        </p:nvGraphicFramePr>
        <p:xfrm>
          <a:off x="4648200" y="160020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Text Placeholder 7">
            <a:extLst>
              <a:ext uri="{FF2B5EF4-FFF2-40B4-BE49-F238E27FC236}">
                <a16:creationId xmlns:a16="http://schemas.microsoft.com/office/drawing/2014/main" xmlns="" id="{EAFEAFDE-5DEA-424F-9E1C-9B43DCED09AD}"/>
              </a:ext>
            </a:extLst>
          </p:cNvPr>
          <p:cNvSpPr txBox="1">
            <a:spLocks/>
          </p:cNvSpPr>
          <p:nvPr/>
        </p:nvSpPr>
        <p:spPr>
          <a:xfrm>
            <a:off x="4645026" y="6218237"/>
            <a:ext cx="4247454" cy="319881"/>
          </a:xfrm>
          <a:prstGeom prst="rect">
            <a:avLst/>
          </a:prstGeom>
        </p:spPr>
        <p:txBody>
          <a:bodyPr vert="horz" lIns="91440" tIns="45720" rIns="91440" bIns="45720" rtlCol="1" anchor="b">
            <a:noAutofit/>
          </a:bodyPr>
          <a:lstStyle>
            <a:lvl1pPr marL="0" indent="0" algn="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r>
              <a:rPr lang="en-US" sz="1400" b="0" dirty="0"/>
              <a:t>* Including lists that did not pass the electoral threshold</a:t>
            </a:r>
            <a:endParaRPr lang="he-IL" sz="1400" b="0" dirty="0"/>
          </a:p>
        </p:txBody>
      </p:sp>
      <p:pic>
        <p:nvPicPr>
          <p:cNvPr id="12" name="Picture 11" descr="A picture containing icon&#10;&#10;Description automatically generated">
            <a:extLst>
              <a:ext uri="{FF2B5EF4-FFF2-40B4-BE49-F238E27FC236}">
                <a16:creationId xmlns:a16="http://schemas.microsoft.com/office/drawing/2014/main" xmlns="" id="{EDB309D8-DD12-4E5F-B61D-9BDCD6865A1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44" y="5"/>
            <a:ext cx="1476000" cy="1546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4712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3648" y="116632"/>
            <a:ext cx="7488832" cy="1228997"/>
          </a:xfrm>
        </p:spPr>
        <p:txBody>
          <a:bodyPr>
            <a:noAutofit/>
          </a:bodyPr>
          <a:lstStyle/>
          <a:p>
            <a:pPr rtl="0"/>
            <a:r>
              <a:rPr lang="en-US" sz="3600" b="1" dirty="0">
                <a:latin typeface="Calibri" panose="020F0502020204030204" pitchFamily="34" charset="0"/>
                <a:ea typeface="Arial Unicode MS" panose="020B0604020202020204" pitchFamily="34" charset="-128"/>
                <a:cs typeface="Calibri" panose="020F0502020204030204" pitchFamily="34" charset="0"/>
              </a:rPr>
              <a:t>Breakdown of the Vote in Druze Localities | Turnout 46.4%</a:t>
            </a:r>
            <a:endParaRPr lang="he-IL" sz="3600" b="1" dirty="0">
              <a:latin typeface="Calibri" panose="020F0502020204030204" pitchFamily="34" charset="0"/>
              <a:ea typeface="Arial Unicode MS" panose="020B0604020202020204" pitchFamily="34" charset="-128"/>
              <a:cs typeface="Calibri" panose="020F0502020204030204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286679319"/>
              </p:ext>
            </p:extLst>
          </p:nvPr>
        </p:nvGraphicFramePr>
        <p:xfrm>
          <a:off x="457200" y="160020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ontent Placeholder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716143630"/>
              </p:ext>
            </p:extLst>
          </p:nvPr>
        </p:nvGraphicFramePr>
        <p:xfrm>
          <a:off x="4648200" y="160020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Text Placeholder 7">
            <a:extLst>
              <a:ext uri="{FF2B5EF4-FFF2-40B4-BE49-F238E27FC236}">
                <a16:creationId xmlns:a16="http://schemas.microsoft.com/office/drawing/2014/main" xmlns="" id="{AE89FD2A-4C22-423F-BE6C-6AA28B6011F0}"/>
              </a:ext>
            </a:extLst>
          </p:cNvPr>
          <p:cNvSpPr txBox="1">
            <a:spLocks/>
          </p:cNvSpPr>
          <p:nvPr/>
        </p:nvSpPr>
        <p:spPr>
          <a:xfrm>
            <a:off x="4645026" y="6218237"/>
            <a:ext cx="4247454" cy="319881"/>
          </a:xfrm>
          <a:prstGeom prst="rect">
            <a:avLst/>
          </a:prstGeom>
        </p:spPr>
        <p:txBody>
          <a:bodyPr vert="horz" lIns="91440" tIns="45720" rIns="91440" bIns="45720" rtlCol="1" anchor="b">
            <a:noAutofit/>
          </a:bodyPr>
          <a:lstStyle>
            <a:lvl1pPr marL="0" indent="0" algn="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r>
              <a:rPr lang="en-US" sz="1400" b="0" dirty="0"/>
              <a:t>* Including lists that did not pass the electoral threshold</a:t>
            </a:r>
            <a:endParaRPr lang="he-IL" sz="1400" b="0" dirty="0"/>
          </a:p>
        </p:txBody>
      </p:sp>
      <p:pic>
        <p:nvPicPr>
          <p:cNvPr id="12" name="Picture 11" descr="A picture containing icon&#10;&#10;Description automatically generated">
            <a:extLst>
              <a:ext uri="{FF2B5EF4-FFF2-40B4-BE49-F238E27FC236}">
                <a16:creationId xmlns:a16="http://schemas.microsoft.com/office/drawing/2014/main" xmlns="" id="{E24A2663-5CF9-44EB-B6E9-08EF9FD595E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44" y="5"/>
            <a:ext cx="1476000" cy="1546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4205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5656" y="116632"/>
            <a:ext cx="7344816" cy="1143000"/>
          </a:xfrm>
        </p:spPr>
        <p:txBody>
          <a:bodyPr>
            <a:noAutofit/>
          </a:bodyPr>
          <a:lstStyle/>
          <a:p>
            <a:pPr rtl="0"/>
            <a:r>
              <a:rPr lang="en-US" sz="3600" b="1" dirty="0">
                <a:latin typeface="Calibri" panose="020F0502020204030204" pitchFamily="34" charset="0"/>
                <a:ea typeface="Arial Unicode MS" panose="020B0604020202020204" pitchFamily="34" charset="-128"/>
                <a:cs typeface="Calibri" panose="020F0502020204030204" pitchFamily="34" charset="0"/>
              </a:rPr>
              <a:t>Breakdown of the Vote in Christian Localities | Turnout 54%</a:t>
            </a:r>
            <a:endParaRPr lang="he-IL" sz="3600" b="1" dirty="0">
              <a:latin typeface="Calibri" panose="020F0502020204030204" pitchFamily="34" charset="0"/>
              <a:ea typeface="Arial Unicode MS" panose="020B0604020202020204" pitchFamily="34" charset="-128"/>
              <a:cs typeface="Calibri" panose="020F0502020204030204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647142449"/>
              </p:ext>
            </p:extLst>
          </p:nvPr>
        </p:nvGraphicFramePr>
        <p:xfrm>
          <a:off x="457200" y="160020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ontent Placeholder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512503928"/>
              </p:ext>
            </p:extLst>
          </p:nvPr>
        </p:nvGraphicFramePr>
        <p:xfrm>
          <a:off x="4648200" y="160020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Text Placeholder 7">
            <a:extLst>
              <a:ext uri="{FF2B5EF4-FFF2-40B4-BE49-F238E27FC236}">
                <a16:creationId xmlns:a16="http://schemas.microsoft.com/office/drawing/2014/main" xmlns="" id="{6A803F63-D585-4DC5-9124-08EC21BD9DF7}"/>
              </a:ext>
            </a:extLst>
          </p:cNvPr>
          <p:cNvSpPr txBox="1">
            <a:spLocks/>
          </p:cNvSpPr>
          <p:nvPr/>
        </p:nvSpPr>
        <p:spPr>
          <a:xfrm>
            <a:off x="4645026" y="6218237"/>
            <a:ext cx="4247454" cy="319881"/>
          </a:xfrm>
          <a:prstGeom prst="rect">
            <a:avLst/>
          </a:prstGeom>
        </p:spPr>
        <p:txBody>
          <a:bodyPr vert="horz" lIns="91440" tIns="45720" rIns="91440" bIns="45720" rtlCol="1" anchor="b">
            <a:noAutofit/>
          </a:bodyPr>
          <a:lstStyle>
            <a:lvl1pPr marL="0" indent="0" algn="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r>
              <a:rPr lang="en-US" sz="1400" b="0" dirty="0"/>
              <a:t>* Including lists that did not pass the electoral threshold</a:t>
            </a:r>
            <a:endParaRPr lang="he-IL" sz="1400" b="0" dirty="0"/>
          </a:p>
        </p:txBody>
      </p:sp>
      <p:pic>
        <p:nvPicPr>
          <p:cNvPr id="12" name="Picture 11" descr="A picture containing icon&#10;&#10;Description automatically generated">
            <a:extLst>
              <a:ext uri="{FF2B5EF4-FFF2-40B4-BE49-F238E27FC236}">
                <a16:creationId xmlns:a16="http://schemas.microsoft.com/office/drawing/2014/main" xmlns="" id="{D1682430-DCB5-42A6-B973-E18E862AB4D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44" y="5"/>
            <a:ext cx="1476000" cy="1546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89841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1640" y="0"/>
            <a:ext cx="7848872" cy="1417637"/>
          </a:xfrm>
        </p:spPr>
        <p:txBody>
          <a:bodyPr>
            <a:noAutofit/>
          </a:bodyPr>
          <a:lstStyle/>
          <a:p>
            <a:pPr rtl="0"/>
            <a:r>
              <a:rPr lang="en-US" sz="4000" b="1" dirty="0">
                <a:latin typeface="Calibri" panose="020F0502020204030204" pitchFamily="34" charset="0"/>
                <a:ea typeface="Arial Unicode MS" panose="020B0604020202020204" pitchFamily="34" charset="-128"/>
                <a:cs typeface="Calibri" panose="020F0502020204030204" pitchFamily="34" charset="0"/>
              </a:rPr>
              <a:t>Support of Arab Parties, Northern Region, 2019-2021 Elections</a:t>
            </a:r>
            <a:endParaRPr lang="he-IL" sz="4000" b="1" dirty="0">
              <a:latin typeface="Calibri" panose="020F0502020204030204" pitchFamily="34" charset="0"/>
              <a:ea typeface="Arial Unicode MS" panose="020B0604020202020204" pitchFamily="34" charset="-128"/>
              <a:cs typeface="Calibri" panose="020F0502020204030204" pitchFamily="34" charset="0"/>
            </a:endParaRP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10166829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6" name="Picture 5" descr="A picture containing icon&#10;&#10;Description automatically generated">
            <a:extLst>
              <a:ext uri="{FF2B5EF4-FFF2-40B4-BE49-F238E27FC236}">
                <a16:creationId xmlns:a16="http://schemas.microsoft.com/office/drawing/2014/main" xmlns="" id="{1330F9AA-D102-47B0-8347-0ED90803D77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44" y="5"/>
            <a:ext cx="1476000" cy="1546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0098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5656" y="116632"/>
            <a:ext cx="7488832" cy="1143000"/>
          </a:xfrm>
        </p:spPr>
        <p:txBody>
          <a:bodyPr>
            <a:noAutofit/>
          </a:bodyPr>
          <a:lstStyle/>
          <a:p>
            <a:pPr rtl="0"/>
            <a:r>
              <a:rPr lang="en-US" sz="3600" b="1" dirty="0">
                <a:latin typeface="Calibri" panose="020F0502020204030204" pitchFamily="34" charset="0"/>
                <a:ea typeface="Arial Unicode MS" panose="020B0604020202020204" pitchFamily="34" charset="-128"/>
                <a:cs typeface="Calibri" panose="020F0502020204030204" pitchFamily="34" charset="0"/>
              </a:rPr>
              <a:t>Breakdown of the Vote in the Triangle Region – Overview | Turnout 40.0%</a:t>
            </a:r>
            <a:endParaRPr lang="he-IL" sz="3600" b="1" dirty="0">
              <a:latin typeface="Calibri" panose="020F0502020204030204" pitchFamily="34" charset="0"/>
              <a:ea typeface="Arial Unicode MS" panose="020B0604020202020204" pitchFamily="34" charset="-128"/>
              <a:cs typeface="Calibri" panose="020F0502020204030204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612709883"/>
              </p:ext>
            </p:extLst>
          </p:nvPr>
        </p:nvGraphicFramePr>
        <p:xfrm>
          <a:off x="457200" y="160020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ontent Placeholder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065028678"/>
              </p:ext>
            </p:extLst>
          </p:nvPr>
        </p:nvGraphicFramePr>
        <p:xfrm>
          <a:off x="4648200" y="160020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Text Placeholder 7">
            <a:extLst>
              <a:ext uri="{FF2B5EF4-FFF2-40B4-BE49-F238E27FC236}">
                <a16:creationId xmlns:a16="http://schemas.microsoft.com/office/drawing/2014/main" xmlns="" id="{52E10A17-FAED-44B6-B950-C928FA6661FA}"/>
              </a:ext>
            </a:extLst>
          </p:cNvPr>
          <p:cNvSpPr txBox="1">
            <a:spLocks/>
          </p:cNvSpPr>
          <p:nvPr/>
        </p:nvSpPr>
        <p:spPr>
          <a:xfrm>
            <a:off x="4645026" y="6218237"/>
            <a:ext cx="4247454" cy="319881"/>
          </a:xfrm>
          <a:prstGeom prst="rect">
            <a:avLst/>
          </a:prstGeom>
        </p:spPr>
        <p:txBody>
          <a:bodyPr vert="horz" lIns="91440" tIns="45720" rIns="91440" bIns="45720" rtlCol="1" anchor="b">
            <a:noAutofit/>
          </a:bodyPr>
          <a:lstStyle>
            <a:lvl1pPr marL="0" indent="0" algn="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r>
              <a:rPr lang="en-US" sz="1400" b="0" dirty="0"/>
              <a:t>* Including lists that did not pass the electoral threshold</a:t>
            </a:r>
            <a:endParaRPr lang="he-IL" sz="1400" b="0" dirty="0"/>
          </a:p>
        </p:txBody>
      </p:sp>
      <p:pic>
        <p:nvPicPr>
          <p:cNvPr id="12" name="Picture 11" descr="A picture containing icon&#10;&#10;Description automatically generated">
            <a:extLst>
              <a:ext uri="{FF2B5EF4-FFF2-40B4-BE49-F238E27FC236}">
                <a16:creationId xmlns:a16="http://schemas.microsoft.com/office/drawing/2014/main" xmlns="" id="{6BA9F960-B0BF-4159-A2FB-970EDC02F08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44" y="5"/>
            <a:ext cx="1476000" cy="1546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5381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1640" y="116632"/>
            <a:ext cx="7560840" cy="1143000"/>
          </a:xfrm>
        </p:spPr>
        <p:txBody>
          <a:bodyPr>
            <a:noAutofit/>
          </a:bodyPr>
          <a:lstStyle/>
          <a:p>
            <a:pPr rtl="0"/>
            <a:r>
              <a:rPr lang="en-US" sz="3600" b="1" dirty="0">
                <a:latin typeface="Calibri" panose="020F0502020204030204" pitchFamily="34" charset="0"/>
                <a:ea typeface="Arial Unicode MS" panose="020B0604020202020204" pitchFamily="34" charset="-128"/>
                <a:cs typeface="Calibri" panose="020F0502020204030204" pitchFamily="34" charset="0"/>
              </a:rPr>
              <a:t>Breakdown of the Vote in the Southern Triangle | Turnout 46.6%</a:t>
            </a:r>
            <a:endParaRPr lang="he-IL" sz="3600" b="1" dirty="0">
              <a:latin typeface="Calibri" panose="020F0502020204030204" pitchFamily="34" charset="0"/>
              <a:ea typeface="Arial Unicode MS" panose="020B0604020202020204" pitchFamily="34" charset="-128"/>
              <a:cs typeface="Calibri" panose="020F0502020204030204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024341710"/>
              </p:ext>
            </p:extLst>
          </p:nvPr>
        </p:nvGraphicFramePr>
        <p:xfrm>
          <a:off x="457200" y="160020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ontent Placeholder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520681638"/>
              </p:ext>
            </p:extLst>
          </p:nvPr>
        </p:nvGraphicFramePr>
        <p:xfrm>
          <a:off x="4648200" y="160020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Text Placeholder 7">
            <a:extLst>
              <a:ext uri="{FF2B5EF4-FFF2-40B4-BE49-F238E27FC236}">
                <a16:creationId xmlns:a16="http://schemas.microsoft.com/office/drawing/2014/main" xmlns="" id="{ED66B4CC-1CC2-4C95-B9B4-9BF75A004E4B}"/>
              </a:ext>
            </a:extLst>
          </p:cNvPr>
          <p:cNvSpPr txBox="1">
            <a:spLocks/>
          </p:cNvSpPr>
          <p:nvPr/>
        </p:nvSpPr>
        <p:spPr>
          <a:xfrm>
            <a:off x="4645026" y="6218237"/>
            <a:ext cx="4247454" cy="319881"/>
          </a:xfrm>
          <a:prstGeom prst="rect">
            <a:avLst/>
          </a:prstGeom>
        </p:spPr>
        <p:txBody>
          <a:bodyPr vert="horz" lIns="91440" tIns="45720" rIns="91440" bIns="45720" rtlCol="1" anchor="b">
            <a:noAutofit/>
          </a:bodyPr>
          <a:lstStyle>
            <a:lvl1pPr marL="0" indent="0" algn="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r>
              <a:rPr lang="en-US" sz="1400" b="0" dirty="0"/>
              <a:t>* Including lists that did not pass the electoral threshold</a:t>
            </a:r>
            <a:endParaRPr lang="he-IL" sz="1400" b="0" dirty="0"/>
          </a:p>
        </p:txBody>
      </p:sp>
      <p:pic>
        <p:nvPicPr>
          <p:cNvPr id="12" name="Picture 11" descr="A picture containing icon&#10;&#10;Description automatically generated">
            <a:extLst>
              <a:ext uri="{FF2B5EF4-FFF2-40B4-BE49-F238E27FC236}">
                <a16:creationId xmlns:a16="http://schemas.microsoft.com/office/drawing/2014/main" xmlns="" id="{F4133897-AA05-492C-94AF-61887773379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44" y="5"/>
            <a:ext cx="1476000" cy="1546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7611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3648" y="116632"/>
            <a:ext cx="7488832" cy="1143000"/>
          </a:xfrm>
        </p:spPr>
        <p:txBody>
          <a:bodyPr>
            <a:noAutofit/>
          </a:bodyPr>
          <a:lstStyle/>
          <a:p>
            <a:pPr rtl="0"/>
            <a:r>
              <a:rPr lang="en-US" sz="3600" b="1" dirty="0">
                <a:latin typeface="Calibri" panose="020F0502020204030204" pitchFamily="34" charset="0"/>
                <a:ea typeface="Arial Unicode MS" panose="020B0604020202020204" pitchFamily="34" charset="-128"/>
                <a:cs typeface="Calibri" panose="020F0502020204030204" pitchFamily="34" charset="0"/>
              </a:rPr>
              <a:t>Breakdown of the Vote in the Northern Triangle | Turnout 35%</a:t>
            </a:r>
            <a:endParaRPr lang="he-IL" sz="3600" b="1" dirty="0">
              <a:latin typeface="Calibri" panose="020F0502020204030204" pitchFamily="34" charset="0"/>
              <a:ea typeface="Arial Unicode MS" panose="020B0604020202020204" pitchFamily="34" charset="-128"/>
              <a:cs typeface="Calibri" panose="020F0502020204030204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727197162"/>
              </p:ext>
            </p:extLst>
          </p:nvPr>
        </p:nvGraphicFramePr>
        <p:xfrm>
          <a:off x="457200" y="160020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ontent Placeholder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125213804"/>
              </p:ext>
            </p:extLst>
          </p:nvPr>
        </p:nvGraphicFramePr>
        <p:xfrm>
          <a:off x="4648200" y="160020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Text Placeholder 7">
            <a:extLst>
              <a:ext uri="{FF2B5EF4-FFF2-40B4-BE49-F238E27FC236}">
                <a16:creationId xmlns:a16="http://schemas.microsoft.com/office/drawing/2014/main" xmlns="" id="{0EB50768-4E50-4B70-8F4F-89C830EF6BD8}"/>
              </a:ext>
            </a:extLst>
          </p:cNvPr>
          <p:cNvSpPr txBox="1">
            <a:spLocks/>
          </p:cNvSpPr>
          <p:nvPr/>
        </p:nvSpPr>
        <p:spPr>
          <a:xfrm>
            <a:off x="4645026" y="6218237"/>
            <a:ext cx="4247454" cy="319881"/>
          </a:xfrm>
          <a:prstGeom prst="rect">
            <a:avLst/>
          </a:prstGeom>
        </p:spPr>
        <p:txBody>
          <a:bodyPr vert="horz" lIns="91440" tIns="45720" rIns="91440" bIns="45720" rtlCol="1" anchor="b">
            <a:noAutofit/>
          </a:bodyPr>
          <a:lstStyle>
            <a:lvl1pPr marL="0" indent="0" algn="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r>
              <a:rPr lang="en-US" sz="1400" b="0" dirty="0"/>
              <a:t>* Including lists that did not pass the electoral threshold</a:t>
            </a:r>
            <a:endParaRPr lang="he-IL" sz="1400" b="0" dirty="0"/>
          </a:p>
        </p:txBody>
      </p:sp>
      <p:pic>
        <p:nvPicPr>
          <p:cNvPr id="12" name="Picture 11" descr="A picture containing icon&#10;&#10;Description automatically generated">
            <a:extLst>
              <a:ext uri="{FF2B5EF4-FFF2-40B4-BE49-F238E27FC236}">
                <a16:creationId xmlns:a16="http://schemas.microsoft.com/office/drawing/2014/main" xmlns="" id="{CD7E0F3C-67C6-436F-A3F2-8695BB7DD7A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44" y="5"/>
            <a:ext cx="1476000" cy="1546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7296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1640" y="116632"/>
            <a:ext cx="7560840" cy="1143000"/>
          </a:xfrm>
        </p:spPr>
        <p:txBody>
          <a:bodyPr>
            <a:noAutofit/>
          </a:bodyPr>
          <a:lstStyle/>
          <a:p>
            <a:pPr rtl="0"/>
            <a:r>
              <a:rPr lang="en-US" sz="3600" b="1" dirty="0">
                <a:latin typeface="Calibri" panose="020F0502020204030204" pitchFamily="34" charset="0"/>
                <a:ea typeface="Arial Unicode MS" panose="020B0604020202020204" pitchFamily="34" charset="-128"/>
                <a:cs typeface="Calibri" panose="020F0502020204030204" pitchFamily="34" charset="0"/>
              </a:rPr>
              <a:t>Breakdown of the Vote in the Jerusalem Area| Turnout 42.4%</a:t>
            </a:r>
            <a:endParaRPr lang="he-IL" sz="3600" b="1" dirty="0">
              <a:latin typeface="Calibri" panose="020F0502020204030204" pitchFamily="34" charset="0"/>
              <a:ea typeface="Arial Unicode MS" panose="020B0604020202020204" pitchFamily="34" charset="-128"/>
              <a:cs typeface="Calibri" panose="020F0502020204030204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037871129"/>
              </p:ext>
            </p:extLst>
          </p:nvPr>
        </p:nvGraphicFramePr>
        <p:xfrm>
          <a:off x="457200" y="160020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ontent Placeholder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056303588"/>
              </p:ext>
            </p:extLst>
          </p:nvPr>
        </p:nvGraphicFramePr>
        <p:xfrm>
          <a:off x="4648200" y="160020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Text Placeholder 7">
            <a:extLst>
              <a:ext uri="{FF2B5EF4-FFF2-40B4-BE49-F238E27FC236}">
                <a16:creationId xmlns:a16="http://schemas.microsoft.com/office/drawing/2014/main" xmlns="" id="{A9F8EC21-60F3-46C1-A432-ABF321D8EA66}"/>
              </a:ext>
            </a:extLst>
          </p:cNvPr>
          <p:cNvSpPr txBox="1">
            <a:spLocks/>
          </p:cNvSpPr>
          <p:nvPr/>
        </p:nvSpPr>
        <p:spPr>
          <a:xfrm>
            <a:off x="4645026" y="6218237"/>
            <a:ext cx="4247454" cy="319881"/>
          </a:xfrm>
          <a:prstGeom prst="rect">
            <a:avLst/>
          </a:prstGeom>
        </p:spPr>
        <p:txBody>
          <a:bodyPr vert="horz" lIns="91440" tIns="45720" rIns="91440" bIns="45720" rtlCol="1" anchor="b">
            <a:noAutofit/>
          </a:bodyPr>
          <a:lstStyle>
            <a:lvl1pPr marL="0" indent="0" algn="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r>
              <a:rPr lang="en-US" sz="1400" b="0" dirty="0"/>
              <a:t>* Including lists that did not pass the electoral threshold</a:t>
            </a:r>
            <a:endParaRPr lang="he-IL" sz="1400" b="0" dirty="0"/>
          </a:p>
        </p:txBody>
      </p:sp>
      <p:pic>
        <p:nvPicPr>
          <p:cNvPr id="12" name="Picture 11" descr="A picture containing icon&#10;&#10;Description automatically generated">
            <a:extLst>
              <a:ext uri="{FF2B5EF4-FFF2-40B4-BE49-F238E27FC236}">
                <a16:creationId xmlns:a16="http://schemas.microsoft.com/office/drawing/2014/main" xmlns="" id="{B1C848EA-3AF1-4430-9DC8-B9B3C0A7563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44" y="5"/>
            <a:ext cx="1476000" cy="1546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1517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35DDD11-8E96-470A-8AC6-C020A8621C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67744" y="274637"/>
            <a:ext cx="5976664" cy="1143000"/>
          </a:xfrm>
        </p:spPr>
        <p:txBody>
          <a:bodyPr>
            <a:normAutofit fontScale="90000"/>
          </a:bodyPr>
          <a:lstStyle/>
          <a:p>
            <a:pPr rtl="0"/>
            <a:r>
              <a:rPr lang="en-US" b="1" dirty="0">
                <a:latin typeface="Calibri" panose="020F0502020204030204" pitchFamily="34" charset="0"/>
                <a:ea typeface="Arial Unicode MS" panose="020B0604020202020204" pitchFamily="34" charset="-128"/>
                <a:cs typeface="Calibri" panose="020F0502020204030204" pitchFamily="34" charset="0"/>
              </a:rPr>
              <a:t>The 24</a:t>
            </a:r>
            <a:r>
              <a:rPr lang="en-US" b="1" baseline="30000" dirty="0">
                <a:latin typeface="Calibri" panose="020F0502020204030204" pitchFamily="34" charset="0"/>
                <a:ea typeface="Arial Unicode MS" panose="020B0604020202020204" pitchFamily="34" charset="-128"/>
                <a:cs typeface="Calibri" panose="020F0502020204030204" pitchFamily="34" charset="0"/>
              </a:rPr>
              <a:t>th</a:t>
            </a:r>
            <a:r>
              <a:rPr lang="en-US" b="1" dirty="0">
                <a:latin typeface="Calibri" panose="020F0502020204030204" pitchFamily="34" charset="0"/>
                <a:ea typeface="Arial Unicode MS" panose="020B0604020202020204" pitchFamily="34" charset="-128"/>
                <a:cs typeface="Calibri" panose="020F0502020204030204" pitchFamily="34" charset="0"/>
              </a:rPr>
              <a:t> Knesset Elections in Numbers</a:t>
            </a:r>
            <a:endParaRPr lang="x-none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xmlns="" id="{8E4A6685-077B-420F-B8D7-877099560EA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57437778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9" name="Picture 8" descr="A picture containing icon&#10;&#10;Description automatically generated">
            <a:extLst>
              <a:ext uri="{FF2B5EF4-FFF2-40B4-BE49-F238E27FC236}">
                <a16:creationId xmlns:a16="http://schemas.microsoft.com/office/drawing/2014/main" xmlns="" id="{56B8CF57-C611-4FE9-9509-9AEDF6A1E278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44" y="5"/>
            <a:ext cx="1476000" cy="1546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8752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3648" y="116632"/>
            <a:ext cx="7416824" cy="1143000"/>
          </a:xfrm>
        </p:spPr>
        <p:txBody>
          <a:bodyPr>
            <a:noAutofit/>
          </a:bodyPr>
          <a:lstStyle/>
          <a:p>
            <a:pPr rtl="0"/>
            <a:r>
              <a:rPr lang="en-US" sz="3600" b="1" dirty="0">
                <a:latin typeface="Calibri" panose="020F0502020204030204" pitchFamily="34" charset="0"/>
                <a:ea typeface="Arial Unicode MS" panose="020B0604020202020204" pitchFamily="34" charset="-128"/>
                <a:cs typeface="Calibri" panose="020F0502020204030204" pitchFamily="34" charset="0"/>
              </a:rPr>
              <a:t>Breakdown of the Negev Bedouin Vote – Overview | Turnout 42.3%</a:t>
            </a:r>
            <a:endParaRPr lang="he-IL" sz="3600" b="1" dirty="0">
              <a:latin typeface="Calibri" panose="020F0502020204030204" pitchFamily="34" charset="0"/>
              <a:ea typeface="Arial Unicode MS" panose="020B0604020202020204" pitchFamily="34" charset="-128"/>
              <a:cs typeface="Calibri" panose="020F0502020204030204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850515025"/>
              </p:ext>
            </p:extLst>
          </p:nvPr>
        </p:nvGraphicFramePr>
        <p:xfrm>
          <a:off x="457200" y="160020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ontent Placeholder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486303448"/>
              </p:ext>
            </p:extLst>
          </p:nvPr>
        </p:nvGraphicFramePr>
        <p:xfrm>
          <a:off x="4648200" y="160020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Text Placeholder 7">
            <a:extLst>
              <a:ext uri="{FF2B5EF4-FFF2-40B4-BE49-F238E27FC236}">
                <a16:creationId xmlns:a16="http://schemas.microsoft.com/office/drawing/2014/main" xmlns="" id="{D3B06A1B-95A1-4FD6-9FDF-9A3C3B9FCB60}"/>
              </a:ext>
            </a:extLst>
          </p:cNvPr>
          <p:cNvSpPr txBox="1">
            <a:spLocks/>
          </p:cNvSpPr>
          <p:nvPr/>
        </p:nvSpPr>
        <p:spPr>
          <a:xfrm>
            <a:off x="4645026" y="6218237"/>
            <a:ext cx="4247454" cy="319881"/>
          </a:xfrm>
          <a:prstGeom prst="rect">
            <a:avLst/>
          </a:prstGeom>
        </p:spPr>
        <p:txBody>
          <a:bodyPr vert="horz" lIns="91440" tIns="45720" rIns="91440" bIns="45720" rtlCol="1" anchor="b">
            <a:noAutofit/>
          </a:bodyPr>
          <a:lstStyle>
            <a:lvl1pPr marL="0" indent="0" algn="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r>
              <a:rPr lang="en-US" sz="1400" b="0" dirty="0"/>
              <a:t>* Including lists that did not pass the electoral threshold</a:t>
            </a:r>
            <a:endParaRPr lang="he-IL" sz="1400" b="0" dirty="0"/>
          </a:p>
        </p:txBody>
      </p:sp>
      <p:pic>
        <p:nvPicPr>
          <p:cNvPr id="12" name="Picture 11" descr="A picture containing icon&#10;&#10;Description automatically generated">
            <a:extLst>
              <a:ext uri="{FF2B5EF4-FFF2-40B4-BE49-F238E27FC236}">
                <a16:creationId xmlns:a16="http://schemas.microsoft.com/office/drawing/2014/main" xmlns="" id="{F372215F-5E1A-44AA-A6DB-42D0CA7A5A1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44" y="5"/>
            <a:ext cx="1476000" cy="1546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3488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3648" y="116632"/>
            <a:ext cx="7488832" cy="1143000"/>
          </a:xfrm>
        </p:spPr>
        <p:txBody>
          <a:bodyPr>
            <a:noAutofit/>
          </a:bodyPr>
          <a:lstStyle/>
          <a:p>
            <a:pPr rtl="0"/>
            <a:r>
              <a:rPr lang="en-US" sz="3600" b="1" dirty="0">
                <a:latin typeface="Calibri" panose="020F0502020204030204" pitchFamily="34" charset="0"/>
                <a:ea typeface="Arial Unicode MS" panose="020B0604020202020204" pitchFamily="34" charset="-128"/>
                <a:cs typeface="Calibri" panose="020F0502020204030204" pitchFamily="34" charset="0"/>
              </a:rPr>
              <a:t>Breakdown of the Vote in Negev Bedouin Townships | Turnout 45.8%</a:t>
            </a:r>
            <a:endParaRPr lang="he-IL" sz="3600" b="1" dirty="0">
              <a:latin typeface="Calibri" panose="020F0502020204030204" pitchFamily="34" charset="0"/>
              <a:ea typeface="Arial Unicode MS" panose="020B0604020202020204" pitchFamily="34" charset="-128"/>
              <a:cs typeface="Calibri" panose="020F0502020204030204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22580868"/>
              </p:ext>
            </p:extLst>
          </p:nvPr>
        </p:nvGraphicFramePr>
        <p:xfrm>
          <a:off x="457200" y="160020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ontent Placeholder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349185359"/>
              </p:ext>
            </p:extLst>
          </p:nvPr>
        </p:nvGraphicFramePr>
        <p:xfrm>
          <a:off x="4648200" y="160020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Text Placeholder 7">
            <a:extLst>
              <a:ext uri="{FF2B5EF4-FFF2-40B4-BE49-F238E27FC236}">
                <a16:creationId xmlns:a16="http://schemas.microsoft.com/office/drawing/2014/main" xmlns="" id="{B2CA2CEA-DDFC-4B6B-B47E-77104DA650D0}"/>
              </a:ext>
            </a:extLst>
          </p:cNvPr>
          <p:cNvSpPr txBox="1">
            <a:spLocks/>
          </p:cNvSpPr>
          <p:nvPr/>
        </p:nvSpPr>
        <p:spPr>
          <a:xfrm>
            <a:off x="4645026" y="6218237"/>
            <a:ext cx="4247454" cy="319881"/>
          </a:xfrm>
          <a:prstGeom prst="rect">
            <a:avLst/>
          </a:prstGeom>
        </p:spPr>
        <p:txBody>
          <a:bodyPr vert="horz" lIns="91440" tIns="45720" rIns="91440" bIns="45720" rtlCol="1" anchor="b">
            <a:noAutofit/>
          </a:bodyPr>
          <a:lstStyle>
            <a:lvl1pPr marL="0" indent="0" algn="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r>
              <a:rPr lang="en-US" sz="1400" b="0" dirty="0"/>
              <a:t>* Including lists that did not pass the electoral threshold</a:t>
            </a:r>
            <a:endParaRPr lang="he-IL" sz="1400" b="0" dirty="0"/>
          </a:p>
        </p:txBody>
      </p:sp>
      <p:pic>
        <p:nvPicPr>
          <p:cNvPr id="12" name="Picture 11" descr="A picture containing icon&#10;&#10;Description automatically generated">
            <a:extLst>
              <a:ext uri="{FF2B5EF4-FFF2-40B4-BE49-F238E27FC236}">
                <a16:creationId xmlns:a16="http://schemas.microsoft.com/office/drawing/2014/main" xmlns="" id="{ACE434E0-012A-49B8-B7AF-BAAF0ED9EE6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44" y="5"/>
            <a:ext cx="1476000" cy="1546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83263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7624" y="116632"/>
            <a:ext cx="7848872" cy="1143000"/>
          </a:xfrm>
        </p:spPr>
        <p:txBody>
          <a:bodyPr>
            <a:noAutofit/>
          </a:bodyPr>
          <a:lstStyle/>
          <a:p>
            <a:pPr rtl="0"/>
            <a:r>
              <a:rPr lang="en-US" sz="3600" b="1" dirty="0">
                <a:latin typeface="Calibri" panose="020F0502020204030204" pitchFamily="34" charset="0"/>
                <a:ea typeface="Arial Unicode MS" panose="020B0604020202020204" pitchFamily="34" charset="-128"/>
                <a:cs typeface="Calibri" panose="020F0502020204030204" pitchFamily="34" charset="0"/>
              </a:rPr>
              <a:t>Breakdown of Bedouin Vote in Negev Regional Councils | Turnout 50.5%</a:t>
            </a:r>
            <a:endParaRPr lang="he-IL" sz="3600" b="1" dirty="0">
              <a:latin typeface="Calibri" panose="020F0502020204030204" pitchFamily="34" charset="0"/>
              <a:ea typeface="Arial Unicode MS" panose="020B0604020202020204" pitchFamily="34" charset="-128"/>
              <a:cs typeface="Calibri" panose="020F0502020204030204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129051888"/>
              </p:ext>
            </p:extLst>
          </p:nvPr>
        </p:nvGraphicFramePr>
        <p:xfrm>
          <a:off x="457200" y="160020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ontent Placeholder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396636036"/>
              </p:ext>
            </p:extLst>
          </p:nvPr>
        </p:nvGraphicFramePr>
        <p:xfrm>
          <a:off x="4648200" y="160020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Text Placeholder 7">
            <a:extLst>
              <a:ext uri="{FF2B5EF4-FFF2-40B4-BE49-F238E27FC236}">
                <a16:creationId xmlns:a16="http://schemas.microsoft.com/office/drawing/2014/main" xmlns="" id="{BC6FFECD-49B2-49E5-B463-B79EFDF2C242}"/>
              </a:ext>
            </a:extLst>
          </p:cNvPr>
          <p:cNvSpPr txBox="1">
            <a:spLocks/>
          </p:cNvSpPr>
          <p:nvPr/>
        </p:nvSpPr>
        <p:spPr>
          <a:xfrm>
            <a:off x="4645026" y="6218237"/>
            <a:ext cx="4247454" cy="319881"/>
          </a:xfrm>
          <a:prstGeom prst="rect">
            <a:avLst/>
          </a:prstGeom>
        </p:spPr>
        <p:txBody>
          <a:bodyPr vert="horz" lIns="91440" tIns="45720" rIns="91440" bIns="45720" rtlCol="1" anchor="b">
            <a:noAutofit/>
          </a:bodyPr>
          <a:lstStyle>
            <a:lvl1pPr marL="0" indent="0" algn="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r>
              <a:rPr lang="en-US" sz="1400" b="0" dirty="0"/>
              <a:t>* Including lists that did not pass the electoral threshold</a:t>
            </a:r>
            <a:endParaRPr lang="he-IL" sz="1400" b="0" dirty="0"/>
          </a:p>
        </p:txBody>
      </p:sp>
      <p:pic>
        <p:nvPicPr>
          <p:cNvPr id="12" name="Picture 11" descr="A picture containing icon&#10;&#10;Description automatically generated">
            <a:extLst>
              <a:ext uri="{FF2B5EF4-FFF2-40B4-BE49-F238E27FC236}">
                <a16:creationId xmlns:a16="http://schemas.microsoft.com/office/drawing/2014/main" xmlns="" id="{189FE621-F9AE-40F8-8D52-DE4D6B76A16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44" y="5"/>
            <a:ext cx="1476000" cy="1546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5816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93304" y="125760"/>
            <a:ext cx="7355160" cy="1143000"/>
          </a:xfrm>
        </p:spPr>
        <p:txBody>
          <a:bodyPr>
            <a:noAutofit/>
          </a:bodyPr>
          <a:lstStyle/>
          <a:p>
            <a:pPr rtl="0"/>
            <a:r>
              <a:rPr lang="en-US" sz="3600" b="1" dirty="0">
                <a:latin typeface="Calibri" panose="020F0502020204030204" pitchFamily="34" charset="0"/>
                <a:ea typeface="Arial Unicode MS" panose="020B0604020202020204" pitchFamily="34" charset="-128"/>
                <a:cs typeface="Calibri" panose="020F0502020204030204" pitchFamily="34" charset="0"/>
              </a:rPr>
              <a:t>Breakdown of the Vote of Negev Bedouin Tribes | Turnout 32.4%</a:t>
            </a:r>
            <a:endParaRPr lang="he-IL" sz="3600" b="1" dirty="0">
              <a:latin typeface="Calibri" panose="020F0502020204030204" pitchFamily="34" charset="0"/>
              <a:ea typeface="Arial Unicode MS" panose="020B0604020202020204" pitchFamily="34" charset="-128"/>
              <a:cs typeface="Calibri" panose="020F0502020204030204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834823416"/>
              </p:ext>
            </p:extLst>
          </p:nvPr>
        </p:nvGraphicFramePr>
        <p:xfrm>
          <a:off x="457200" y="160020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ontent Placeholder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525175037"/>
              </p:ext>
            </p:extLst>
          </p:nvPr>
        </p:nvGraphicFramePr>
        <p:xfrm>
          <a:off x="4648200" y="160020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Text Placeholder 7">
            <a:extLst>
              <a:ext uri="{FF2B5EF4-FFF2-40B4-BE49-F238E27FC236}">
                <a16:creationId xmlns:a16="http://schemas.microsoft.com/office/drawing/2014/main" xmlns="" id="{C39DA055-970E-4475-9CB1-8CEC2C8449E4}"/>
              </a:ext>
            </a:extLst>
          </p:cNvPr>
          <p:cNvSpPr txBox="1">
            <a:spLocks/>
          </p:cNvSpPr>
          <p:nvPr/>
        </p:nvSpPr>
        <p:spPr>
          <a:xfrm>
            <a:off x="4645026" y="6218237"/>
            <a:ext cx="4247454" cy="319881"/>
          </a:xfrm>
          <a:prstGeom prst="rect">
            <a:avLst/>
          </a:prstGeom>
        </p:spPr>
        <p:txBody>
          <a:bodyPr vert="horz" lIns="91440" tIns="45720" rIns="91440" bIns="45720" rtlCol="1" anchor="b">
            <a:noAutofit/>
          </a:bodyPr>
          <a:lstStyle>
            <a:lvl1pPr marL="0" indent="0" algn="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r>
              <a:rPr lang="en-US" sz="1400" b="0" dirty="0"/>
              <a:t>* Including lists that did not pass the electoral threshold</a:t>
            </a:r>
            <a:endParaRPr lang="he-IL" sz="1400" b="0" dirty="0"/>
          </a:p>
        </p:txBody>
      </p:sp>
      <p:pic>
        <p:nvPicPr>
          <p:cNvPr id="12" name="Picture 11" descr="A picture containing icon&#10;&#10;Description automatically generated">
            <a:extLst>
              <a:ext uri="{FF2B5EF4-FFF2-40B4-BE49-F238E27FC236}">
                <a16:creationId xmlns:a16="http://schemas.microsoft.com/office/drawing/2014/main" xmlns="" id="{54D1A5AE-CA76-4838-8C09-3C39CAA702B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44" y="5"/>
            <a:ext cx="1476000" cy="1546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0901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91680" y="110108"/>
            <a:ext cx="7056784" cy="1230660"/>
          </a:xfrm>
        </p:spPr>
        <p:txBody>
          <a:bodyPr>
            <a:noAutofit/>
          </a:bodyPr>
          <a:lstStyle/>
          <a:p>
            <a:pPr rtl="0"/>
            <a:r>
              <a:rPr lang="en-US" sz="3600" b="1" dirty="0">
                <a:latin typeface="Calibri" panose="020F0502020204030204" pitchFamily="34" charset="0"/>
                <a:ea typeface="Arial Unicode MS" panose="020B0604020202020204" pitchFamily="34" charset="-128"/>
                <a:cs typeface="Calibri" panose="020F0502020204030204" pitchFamily="34" charset="0"/>
              </a:rPr>
              <a:t>Turnout of Arab Residents in Mixed Jewish-Arab Cities</a:t>
            </a:r>
            <a:endParaRPr lang="he-IL" sz="3600" b="1" dirty="0">
              <a:latin typeface="Calibri" panose="020F0502020204030204" pitchFamily="34" charset="0"/>
              <a:ea typeface="Arial Unicode MS" panose="020B0604020202020204" pitchFamily="34" charset="-128"/>
              <a:cs typeface="Calibri" panose="020F0502020204030204" pitchFamily="34" charset="0"/>
            </a:endParaRPr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5150628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18" name="Straight Connector 17"/>
          <p:cNvCxnSpPr/>
          <p:nvPr/>
        </p:nvCxnSpPr>
        <p:spPr>
          <a:xfrm>
            <a:off x="683568" y="5445224"/>
            <a:ext cx="6624736" cy="0"/>
          </a:xfrm>
          <a:prstGeom prst="line">
            <a:avLst/>
          </a:prstGeom>
          <a:ln w="25400"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6" name="Picture 5" descr="A picture containing icon&#10;&#10;Description automatically generated">
            <a:extLst>
              <a:ext uri="{FF2B5EF4-FFF2-40B4-BE49-F238E27FC236}">
                <a16:creationId xmlns:a16="http://schemas.microsoft.com/office/drawing/2014/main" xmlns="" id="{6D46925D-902D-42B0-91B3-58504310919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44" y="5"/>
            <a:ext cx="1476000" cy="1546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7287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9854" y="116632"/>
            <a:ext cx="7618650" cy="1143000"/>
          </a:xfrm>
        </p:spPr>
        <p:txBody>
          <a:bodyPr>
            <a:noAutofit/>
          </a:bodyPr>
          <a:lstStyle/>
          <a:p>
            <a:pPr rtl="0"/>
            <a:r>
              <a:rPr lang="en-US" sz="3600" b="1" dirty="0">
                <a:latin typeface="+mn-lt"/>
                <a:ea typeface="Arial Unicode MS" panose="020B0604020202020204" pitchFamily="34" charset="-128"/>
                <a:cs typeface="Arial Unicode MS" panose="020B0604020202020204" pitchFamily="34" charset="-128"/>
              </a:rPr>
              <a:t>Turnout of Arab Voters in Mixed Cities: 23</a:t>
            </a:r>
            <a:r>
              <a:rPr lang="en-US" sz="3600" b="1" baseline="30000" dirty="0">
                <a:latin typeface="+mn-lt"/>
                <a:ea typeface="Arial Unicode MS" panose="020B0604020202020204" pitchFamily="34" charset="-128"/>
                <a:cs typeface="Arial Unicode MS" panose="020B0604020202020204" pitchFamily="34" charset="-128"/>
              </a:rPr>
              <a:t>rd</a:t>
            </a:r>
            <a:r>
              <a:rPr lang="en-US" sz="3600" b="1" dirty="0">
                <a:latin typeface="+mn-lt"/>
                <a:ea typeface="Arial Unicode MS" panose="020B0604020202020204" pitchFamily="34" charset="-128"/>
                <a:cs typeface="Arial Unicode MS" panose="020B0604020202020204" pitchFamily="34" charset="-128"/>
              </a:rPr>
              <a:t>, 24</a:t>
            </a:r>
            <a:r>
              <a:rPr lang="en-US" sz="3600" b="1" baseline="30000" dirty="0">
                <a:latin typeface="+mn-lt"/>
                <a:ea typeface="Arial Unicode MS" panose="020B0604020202020204" pitchFamily="34" charset="-128"/>
                <a:cs typeface="Arial Unicode MS" panose="020B0604020202020204" pitchFamily="34" charset="-128"/>
              </a:rPr>
              <a:t>th</a:t>
            </a:r>
            <a:r>
              <a:rPr lang="en-US" sz="3600" b="1" dirty="0">
                <a:latin typeface="+mn-lt"/>
                <a:ea typeface="Arial Unicode MS" panose="020B0604020202020204" pitchFamily="34" charset="-128"/>
                <a:cs typeface="Arial Unicode MS" panose="020B0604020202020204" pitchFamily="34" charset="-128"/>
              </a:rPr>
              <a:t> Knesset Elections</a:t>
            </a:r>
            <a:endParaRPr lang="he-IL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9270367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6" name="Picture 5" descr="A picture containing icon&#10;&#10;Description automatically generated">
            <a:extLst>
              <a:ext uri="{FF2B5EF4-FFF2-40B4-BE49-F238E27FC236}">
                <a16:creationId xmlns:a16="http://schemas.microsoft.com/office/drawing/2014/main" xmlns="" id="{8C3C0991-9487-410E-A8C2-502F405343D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44" y="5"/>
            <a:ext cx="1476000" cy="1546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4977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3648" y="125760"/>
            <a:ext cx="7128740" cy="1143000"/>
          </a:xfrm>
        </p:spPr>
        <p:txBody>
          <a:bodyPr>
            <a:noAutofit/>
          </a:bodyPr>
          <a:lstStyle/>
          <a:p>
            <a:pPr rtl="0"/>
            <a:r>
              <a:rPr lang="en-US" sz="3600" b="1" dirty="0">
                <a:latin typeface="+mn-lt"/>
                <a:ea typeface="Arial Unicode MS" panose="020B0604020202020204" pitchFamily="34" charset="-128"/>
                <a:cs typeface="Arial Unicode MS" panose="020B0604020202020204" pitchFamily="34" charset="-128"/>
              </a:rPr>
              <a:t>Arab Votes to Jewish Parties – March 2021 Elections </a:t>
            </a:r>
            <a:r>
              <a:rPr lang="en-US" sz="2400" b="1" dirty="0">
                <a:latin typeface="+mn-lt"/>
                <a:ea typeface="Arial Unicode MS" panose="020B0604020202020204" pitchFamily="34" charset="-128"/>
                <a:cs typeface="Arial Unicode MS" panose="020B0604020202020204" pitchFamily="34" charset="-128"/>
              </a:rPr>
              <a:t>*</a:t>
            </a:r>
            <a:endParaRPr lang="he-IL" sz="4000" b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85007038"/>
              </p:ext>
            </p:extLst>
          </p:nvPr>
        </p:nvGraphicFramePr>
        <p:xfrm>
          <a:off x="251520" y="1491144"/>
          <a:ext cx="8712968" cy="48181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156176" y="1259468"/>
            <a:ext cx="273630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36,200 votes = 1 seat</a:t>
            </a:r>
            <a:endParaRPr lang="he-IL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Text Placeholder 7"/>
          <p:cNvSpPr txBox="1">
            <a:spLocks/>
          </p:cNvSpPr>
          <p:nvPr/>
        </p:nvSpPr>
        <p:spPr>
          <a:xfrm>
            <a:off x="539552" y="6237312"/>
            <a:ext cx="8218239" cy="548680"/>
          </a:xfrm>
          <a:prstGeom prst="rect">
            <a:avLst/>
          </a:prstGeom>
        </p:spPr>
        <p:txBody>
          <a:bodyPr vert="horz" lIns="91440" tIns="45720" rIns="91440" bIns="45720" rtlCol="1" anchor="b">
            <a:noAutofit/>
          </a:bodyPr>
          <a:lstStyle>
            <a:lvl1pPr marL="0" indent="0" algn="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/>
            <a:r>
              <a:rPr lang="en-US" sz="1200" b="0" dirty="0"/>
              <a:t>* The data refer to the vote of Arab citizens in Arab and Druze localities only. These figures do not include the vote of Arab residents living in mixed Jewish-Arab cities or in different localities throughout the country, or votes in double envelopes.</a:t>
            </a:r>
            <a:endParaRPr lang="he-IL" sz="1200" b="0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467544" y="1700808"/>
            <a:ext cx="8064844" cy="0"/>
          </a:xfrm>
          <a:prstGeom prst="line">
            <a:avLst/>
          </a:prstGeom>
          <a:ln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8" name="Picture 7" descr="A picture containing icon&#10;&#10;Description automatically generated">
            <a:extLst>
              <a:ext uri="{FF2B5EF4-FFF2-40B4-BE49-F238E27FC236}">
                <a16:creationId xmlns:a16="http://schemas.microsoft.com/office/drawing/2014/main" xmlns="" id="{3BB40835-75BB-42D7-BFD7-23232157E66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44" y="5"/>
            <a:ext cx="1476000" cy="1546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1616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32" y="125760"/>
            <a:ext cx="7884368" cy="1143000"/>
          </a:xfrm>
        </p:spPr>
        <p:txBody>
          <a:bodyPr>
            <a:noAutofit/>
          </a:bodyPr>
          <a:lstStyle/>
          <a:p>
            <a:pPr rtl="0"/>
            <a:r>
              <a:rPr lang="en-US" sz="3600" b="1" dirty="0">
                <a:latin typeface="Calibri" panose="020F0502020204030204" pitchFamily="34" charset="0"/>
                <a:ea typeface="Arial Unicode MS" panose="020B0604020202020204" pitchFamily="34" charset="-128"/>
                <a:cs typeface="Calibri" panose="020F0502020204030204" pitchFamily="34" charset="0"/>
              </a:rPr>
              <a:t>Jewish Parties’ Achievements in the Arab sector, 2019-2021 Elections </a:t>
            </a:r>
            <a:r>
              <a:rPr lang="en-US" sz="2400" b="1" dirty="0">
                <a:latin typeface="Calibri" panose="020F0502020204030204" pitchFamily="34" charset="0"/>
                <a:ea typeface="Arial Unicode MS" panose="020B0604020202020204" pitchFamily="34" charset="-128"/>
                <a:cs typeface="Calibri" panose="020F0502020204030204" pitchFamily="34" charset="0"/>
              </a:rPr>
              <a:t>*</a:t>
            </a:r>
            <a:endParaRPr lang="he-IL" sz="3600" b="1" dirty="0">
              <a:latin typeface="Calibri" panose="020F0502020204030204" pitchFamily="34" charset="0"/>
              <a:ea typeface="Arial Unicode MS" panose="020B0604020202020204" pitchFamily="34" charset="-128"/>
              <a:cs typeface="Calibri" panose="020F0502020204030204" pitchFamily="34" charset="0"/>
            </a:endParaRPr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70357691"/>
              </p:ext>
            </p:extLst>
          </p:nvPr>
        </p:nvGraphicFramePr>
        <p:xfrm>
          <a:off x="107505" y="1419300"/>
          <a:ext cx="8856983" cy="49251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 Placeholder 7"/>
          <p:cNvSpPr txBox="1">
            <a:spLocks/>
          </p:cNvSpPr>
          <p:nvPr/>
        </p:nvSpPr>
        <p:spPr>
          <a:xfrm>
            <a:off x="539552" y="6237312"/>
            <a:ext cx="8218239" cy="548680"/>
          </a:xfrm>
          <a:prstGeom prst="rect">
            <a:avLst/>
          </a:prstGeom>
        </p:spPr>
        <p:txBody>
          <a:bodyPr vert="horz" lIns="91440" tIns="45720" rIns="91440" bIns="45720" rtlCol="1" anchor="b">
            <a:noAutofit/>
          </a:bodyPr>
          <a:lstStyle>
            <a:lvl1pPr marL="0" indent="0" algn="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/>
            <a:r>
              <a:rPr lang="en-US" sz="1200" b="0" dirty="0"/>
              <a:t>* The data refer to the vote of Arab citizens in Arab and Druze localities only. These figures do not include the vote of Arab residents living in mixed Jewish-Arab cities or in different localities throughout the country, or votes in double envelopes.</a:t>
            </a:r>
            <a:endParaRPr lang="he-IL" sz="1200" b="0" dirty="0"/>
          </a:p>
        </p:txBody>
      </p:sp>
      <p:pic>
        <p:nvPicPr>
          <p:cNvPr id="7" name="Picture 6" descr="A picture containing icon&#10;&#10;Description automatically generated">
            <a:extLst>
              <a:ext uri="{FF2B5EF4-FFF2-40B4-BE49-F238E27FC236}">
                <a16:creationId xmlns:a16="http://schemas.microsoft.com/office/drawing/2014/main" xmlns="" id="{879C0BCA-BA8A-45E5-B3EF-5C2D7510AFC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44" y="5"/>
            <a:ext cx="1476000" cy="1546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9009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9854" y="0"/>
            <a:ext cx="7196946" cy="1417637"/>
          </a:xfrm>
        </p:spPr>
        <p:txBody>
          <a:bodyPr>
            <a:noAutofit/>
          </a:bodyPr>
          <a:lstStyle/>
          <a:p>
            <a:pPr rtl="0"/>
            <a:r>
              <a:rPr lang="en-US" sz="4000" b="1" dirty="0">
                <a:latin typeface="Calibri" panose="020F0502020204030204" pitchFamily="34" charset="0"/>
                <a:ea typeface="Arial Unicode MS" panose="020B0604020202020204" pitchFamily="34" charset="-128"/>
                <a:cs typeface="Calibri" panose="020F0502020204030204" pitchFamily="34" charset="0"/>
              </a:rPr>
              <a:t>Election Turnout, 1999-2021</a:t>
            </a:r>
            <a:endParaRPr lang="he-IL" sz="4000" b="1" dirty="0">
              <a:latin typeface="Calibri" panose="020F0502020204030204" pitchFamily="34" charset="0"/>
              <a:ea typeface="Arial Unicode MS" panose="020B0604020202020204" pitchFamily="34" charset="-128"/>
              <a:cs typeface="Calibri" panose="020F0502020204030204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38836108"/>
              </p:ext>
            </p:extLst>
          </p:nvPr>
        </p:nvGraphicFramePr>
        <p:xfrm>
          <a:off x="457200" y="1412776"/>
          <a:ext cx="8229600" cy="47133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8" name="Picture 7" descr="A picture containing icon&#10;&#10;Description automatically generated">
            <a:extLst>
              <a:ext uri="{FF2B5EF4-FFF2-40B4-BE49-F238E27FC236}">
                <a16:creationId xmlns:a16="http://schemas.microsoft.com/office/drawing/2014/main" xmlns="" id="{EEB078E6-DA70-4A94-958F-311F4E73C07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44" y="5"/>
            <a:ext cx="1476000" cy="1546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19016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9854" y="0"/>
            <a:ext cx="7196946" cy="1417637"/>
          </a:xfrm>
        </p:spPr>
        <p:txBody>
          <a:bodyPr>
            <a:noAutofit/>
          </a:bodyPr>
          <a:lstStyle/>
          <a:p>
            <a:pPr rtl="0"/>
            <a:r>
              <a:rPr lang="en-US" sz="4000" b="1" dirty="0">
                <a:latin typeface="Calibri" panose="020F0502020204030204" pitchFamily="34" charset="0"/>
                <a:ea typeface="Arial Unicode MS" panose="020B0604020202020204" pitchFamily="34" charset="-128"/>
                <a:cs typeface="Calibri" panose="020F0502020204030204" pitchFamily="34" charset="0"/>
              </a:rPr>
              <a:t>Participation of Arab Citizens in the Elections, 2019-2021</a:t>
            </a:r>
            <a:endParaRPr lang="he-IL" sz="4000" b="1" dirty="0">
              <a:latin typeface="Calibri" panose="020F0502020204030204" pitchFamily="34" charset="0"/>
              <a:ea typeface="Arial Unicode MS" panose="020B0604020202020204" pitchFamily="34" charset="-128"/>
              <a:cs typeface="Calibri" panose="020F0502020204030204" pitchFamily="34" charset="0"/>
            </a:endParaRP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40866777"/>
              </p:ext>
            </p:extLst>
          </p:nvPr>
        </p:nvGraphicFramePr>
        <p:xfrm>
          <a:off x="457200" y="1600200"/>
          <a:ext cx="8229600" cy="48531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10" name="Picture 9" descr="A picture containing icon&#10;&#10;Description automatically generated">
            <a:extLst>
              <a:ext uri="{FF2B5EF4-FFF2-40B4-BE49-F238E27FC236}">
                <a16:creationId xmlns:a16="http://schemas.microsoft.com/office/drawing/2014/main" xmlns="" id="{0E5A02BF-66C5-4D56-896C-16E7CD61B8A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44" y="5"/>
            <a:ext cx="1476000" cy="1546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2882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1640" y="116632"/>
            <a:ext cx="7560840" cy="1143000"/>
          </a:xfrm>
        </p:spPr>
        <p:txBody>
          <a:bodyPr>
            <a:noAutofit/>
          </a:bodyPr>
          <a:lstStyle/>
          <a:p>
            <a:pPr rtl="0"/>
            <a:r>
              <a:rPr lang="en-US" sz="4000" b="1" dirty="0">
                <a:latin typeface="Calibri" panose="020F0502020204030204" pitchFamily="34" charset="0"/>
                <a:ea typeface="Arial Unicode MS" panose="020B0604020202020204" pitchFamily="34" charset="-128"/>
                <a:cs typeface="Calibri" panose="020F0502020204030204" pitchFamily="34" charset="0"/>
              </a:rPr>
              <a:t>Breakdown of Arab Vote in Knesset Elections, 1999-2021</a:t>
            </a:r>
            <a:r>
              <a:rPr lang="en-US" sz="2800" b="1" baseline="30000" dirty="0">
                <a:latin typeface="Calibri" panose="020F0502020204030204" pitchFamily="34" charset="0"/>
                <a:ea typeface="Arial Unicode MS" panose="020B0604020202020204" pitchFamily="34" charset="-128"/>
                <a:cs typeface="Calibri" panose="020F0502020204030204" pitchFamily="34" charset="0"/>
              </a:rPr>
              <a:t> *</a:t>
            </a:r>
            <a:endParaRPr lang="he-IL" sz="4000" baseline="30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Text Placeholder 7"/>
          <p:cNvSpPr txBox="1">
            <a:spLocks/>
          </p:cNvSpPr>
          <p:nvPr/>
        </p:nvSpPr>
        <p:spPr>
          <a:xfrm>
            <a:off x="755576" y="6218237"/>
            <a:ext cx="8002215" cy="523131"/>
          </a:xfrm>
          <a:prstGeom prst="rect">
            <a:avLst/>
          </a:prstGeom>
        </p:spPr>
        <p:txBody>
          <a:bodyPr vert="horz" lIns="91440" tIns="45720" rIns="91440" bIns="45720" rtlCol="1" anchor="b">
            <a:noAutofit/>
          </a:bodyPr>
          <a:lstStyle>
            <a:lvl1pPr marL="0" indent="0" algn="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/>
            <a:r>
              <a:rPr lang="en-US" sz="1400" b="0" dirty="0"/>
              <a:t>* Including lists that did not pass the electoral threshold; Data refers to the vote in Arab and Druze localities only, excluding Arab inhabitants in mixed cities, double envelopes and the rest of the country.</a:t>
            </a:r>
            <a:endParaRPr lang="he-IL" sz="1400" b="0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56336592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8" name="Picture 7" descr="A picture containing icon&#10;&#10;Description automatically generated">
            <a:extLst>
              <a:ext uri="{FF2B5EF4-FFF2-40B4-BE49-F238E27FC236}">
                <a16:creationId xmlns:a16="http://schemas.microsoft.com/office/drawing/2014/main" xmlns="" id="{F244DD35-19CD-4E03-BBD6-325245DCF08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44" y="5"/>
            <a:ext cx="1476000" cy="1546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13935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1640" y="116632"/>
            <a:ext cx="7560840" cy="1143000"/>
          </a:xfrm>
        </p:spPr>
        <p:txBody>
          <a:bodyPr>
            <a:normAutofit fontScale="90000"/>
          </a:bodyPr>
          <a:lstStyle/>
          <a:p>
            <a:pPr rtl="0"/>
            <a:r>
              <a:rPr lang="en-US" sz="4000" b="1" dirty="0">
                <a:latin typeface="Calibri" panose="020F0502020204030204" pitchFamily="34" charset="0"/>
                <a:ea typeface="Arial Unicode MS" panose="020B0604020202020204" pitchFamily="34" charset="-128"/>
                <a:cs typeface="Calibri" panose="020F0502020204030204" pitchFamily="34" charset="0"/>
              </a:rPr>
              <a:t>Breakdown of Eligible Arab Voters in Knesset Elections, 1999-2021 </a:t>
            </a:r>
            <a:r>
              <a:rPr kumimoji="0" lang="en-US" sz="2800" b="1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Arial Unicode MS" panose="020B0604020202020204" pitchFamily="34" charset="-128"/>
                <a:cs typeface="Calibri" panose="020F0502020204030204" pitchFamily="34" charset="0"/>
              </a:rPr>
              <a:t>*</a:t>
            </a:r>
            <a:endParaRPr lang="he-IL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73425478"/>
              </p:ext>
            </p:extLst>
          </p:nvPr>
        </p:nvGraphicFramePr>
        <p:xfrm>
          <a:off x="457200" y="1419300"/>
          <a:ext cx="8229600" cy="47989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 Placeholder 7">
            <a:extLst>
              <a:ext uri="{FF2B5EF4-FFF2-40B4-BE49-F238E27FC236}">
                <a16:creationId xmlns:a16="http://schemas.microsoft.com/office/drawing/2014/main" xmlns="" id="{A55CF2B6-8BC3-47E6-BA08-DA27E5B0C8EC}"/>
              </a:ext>
            </a:extLst>
          </p:cNvPr>
          <p:cNvSpPr txBox="1">
            <a:spLocks/>
          </p:cNvSpPr>
          <p:nvPr/>
        </p:nvSpPr>
        <p:spPr>
          <a:xfrm>
            <a:off x="539552" y="6218237"/>
            <a:ext cx="8352928" cy="523131"/>
          </a:xfrm>
          <a:prstGeom prst="rect">
            <a:avLst/>
          </a:prstGeom>
        </p:spPr>
        <p:txBody>
          <a:bodyPr vert="horz" lIns="91440" tIns="45720" rIns="91440" bIns="45720" rtlCol="1" anchor="b">
            <a:noAutofit/>
          </a:bodyPr>
          <a:lstStyle>
            <a:lvl1pPr marL="0" indent="0" algn="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/>
            <a:r>
              <a:rPr lang="en-US" sz="1400" b="0" dirty="0"/>
              <a:t>* Including lists that did not pass the electoral threshold; Data refers to the vote in Arab and Druze localities only</a:t>
            </a:r>
            <a:endParaRPr lang="he-IL" sz="1400" b="0" dirty="0"/>
          </a:p>
        </p:txBody>
      </p:sp>
      <p:pic>
        <p:nvPicPr>
          <p:cNvPr id="9" name="Picture 8" descr="A picture containing icon&#10;&#10;Description automatically generated">
            <a:extLst>
              <a:ext uri="{FF2B5EF4-FFF2-40B4-BE49-F238E27FC236}">
                <a16:creationId xmlns:a16="http://schemas.microsoft.com/office/drawing/2014/main" xmlns="" id="{CCD6AE86-5660-45A0-853F-741FD062E86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476000" cy="1546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45002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1489854" y="116632"/>
            <a:ext cx="7114594" cy="1143000"/>
          </a:xfrm>
        </p:spPr>
        <p:txBody>
          <a:bodyPr>
            <a:normAutofit fontScale="90000"/>
          </a:bodyPr>
          <a:lstStyle/>
          <a:p>
            <a:pPr rtl="0"/>
            <a:r>
              <a:rPr lang="en-US" b="1" dirty="0">
                <a:latin typeface="Calibri" panose="020F0502020204030204" pitchFamily="34" charset="0"/>
                <a:ea typeface="Arial Unicode MS" panose="020B0604020202020204" pitchFamily="34" charset="-128"/>
                <a:cs typeface="Calibri" panose="020F0502020204030204" pitchFamily="34" charset="0"/>
              </a:rPr>
              <a:t>Arab Parties’ Achievements in the 24</a:t>
            </a:r>
            <a:r>
              <a:rPr lang="en-US" b="1" baseline="30000" dirty="0">
                <a:latin typeface="Calibri" panose="020F0502020204030204" pitchFamily="34" charset="0"/>
                <a:ea typeface="Arial Unicode MS" panose="020B0604020202020204" pitchFamily="34" charset="-128"/>
                <a:cs typeface="Calibri" panose="020F0502020204030204" pitchFamily="34" charset="0"/>
              </a:rPr>
              <a:t>th</a:t>
            </a:r>
            <a:r>
              <a:rPr lang="en-US" b="1" dirty="0">
                <a:latin typeface="Calibri" panose="020F0502020204030204" pitchFamily="34" charset="0"/>
                <a:ea typeface="Arial Unicode MS" panose="020B0604020202020204" pitchFamily="34" charset="-128"/>
                <a:cs typeface="Calibri" panose="020F0502020204030204" pitchFamily="34" charset="0"/>
              </a:rPr>
              <a:t> Knesset Elections</a:t>
            </a:r>
            <a:endParaRPr lang="he-IL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13" name="Content Placeholder 1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54120742"/>
              </p:ext>
            </p:extLst>
          </p:nvPr>
        </p:nvGraphicFramePr>
        <p:xfrm>
          <a:off x="457200" y="1600200"/>
          <a:ext cx="8229600" cy="49971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4" name="Title 1"/>
          <p:cNvSpPr txBox="1">
            <a:spLocks/>
          </p:cNvSpPr>
          <p:nvPr/>
        </p:nvSpPr>
        <p:spPr>
          <a:xfrm>
            <a:off x="6156176" y="2420888"/>
            <a:ext cx="1944216" cy="792088"/>
          </a:xfrm>
          <a:prstGeom prst="rect">
            <a:avLst/>
          </a:prstGeom>
        </p:spPr>
        <p:txBody>
          <a:bodyPr vert="horz" lIns="91440" tIns="45720" rIns="91440" bIns="45720" rtlCol="1" anchor="ctr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/>
            <a:r>
              <a:rPr lang="en-US" sz="2000" b="1" dirty="0">
                <a:latin typeface="Calibri" panose="020F0502020204030204" pitchFamily="34" charset="0"/>
                <a:ea typeface="Arial Unicode MS" panose="020B0604020202020204" pitchFamily="34" charset="-128"/>
                <a:cs typeface="Calibri" panose="020F0502020204030204" pitchFamily="34" charset="0"/>
              </a:rPr>
              <a:t>167,064 votes</a:t>
            </a:r>
          </a:p>
          <a:p>
            <a:pPr algn="ctr" rtl="0"/>
            <a:r>
              <a:rPr lang="en-US" sz="2000" b="1" dirty="0">
                <a:latin typeface="Calibri" panose="020F0502020204030204" pitchFamily="34" charset="0"/>
                <a:ea typeface="Arial Unicode MS" panose="020B0604020202020204" pitchFamily="34" charset="-128"/>
                <a:cs typeface="Calibri" panose="020F0502020204030204" pitchFamily="34" charset="0"/>
              </a:rPr>
              <a:t>4 seats</a:t>
            </a:r>
            <a:endParaRPr lang="he-IL" sz="2000" b="1" dirty="0">
              <a:latin typeface="Calibri" panose="020F0502020204030204" pitchFamily="34" charset="0"/>
              <a:ea typeface="Arial Unicode MS" panose="020B0604020202020204" pitchFamily="34" charset="-128"/>
              <a:cs typeface="Calibri" panose="020F0502020204030204" pitchFamily="34" charset="0"/>
            </a:endParaRPr>
          </a:p>
        </p:txBody>
      </p:sp>
      <p:pic>
        <p:nvPicPr>
          <p:cNvPr id="6" name="Picture 5" descr="A picture containing icon&#10;&#10;Description automatically generated">
            <a:extLst>
              <a:ext uri="{FF2B5EF4-FFF2-40B4-BE49-F238E27FC236}">
                <a16:creationId xmlns:a16="http://schemas.microsoft.com/office/drawing/2014/main" xmlns="" id="{5DF047F3-226F-4B29-AD43-C9F24D90512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44" y="5"/>
            <a:ext cx="1476000" cy="1546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0742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3648" y="44624"/>
            <a:ext cx="7560840" cy="1143000"/>
          </a:xfrm>
        </p:spPr>
        <p:txBody>
          <a:bodyPr>
            <a:noAutofit/>
          </a:bodyPr>
          <a:lstStyle/>
          <a:p>
            <a:pPr rtl="0"/>
            <a:r>
              <a:rPr lang="en-US" sz="4000" b="1" dirty="0">
                <a:latin typeface="Calibri" panose="020F0502020204030204" pitchFamily="34" charset="0"/>
                <a:ea typeface="Arial Unicode MS" panose="020B0604020202020204" pitchFamily="34" charset="-128"/>
                <a:cs typeface="Calibri" panose="020F0502020204030204" pitchFamily="34" charset="0"/>
              </a:rPr>
              <a:t>Arab Parties’ Achievements in Knesset Elections, 2019-2021</a:t>
            </a:r>
            <a:endParaRPr lang="he-IL" sz="4000" b="1" dirty="0">
              <a:latin typeface="Calibri" panose="020F0502020204030204" pitchFamily="34" charset="0"/>
              <a:ea typeface="Arial Unicode MS" panose="020B0604020202020204" pitchFamily="34" charset="-128"/>
              <a:cs typeface="Calibri" panose="020F0502020204030204" pitchFamily="34" charset="0"/>
            </a:endParaRPr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78309580"/>
              </p:ext>
            </p:extLst>
          </p:nvPr>
        </p:nvGraphicFramePr>
        <p:xfrm>
          <a:off x="107505" y="1394127"/>
          <a:ext cx="8064895" cy="49251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itle 1">
            <a:extLst>
              <a:ext uri="{FF2B5EF4-FFF2-40B4-BE49-F238E27FC236}">
                <a16:creationId xmlns:a16="http://schemas.microsoft.com/office/drawing/2014/main" xmlns="" id="{CD82BB0C-429F-4817-BAF5-0BBE5B66E524}"/>
              </a:ext>
            </a:extLst>
          </p:cNvPr>
          <p:cNvSpPr txBox="1">
            <a:spLocks/>
          </p:cNvSpPr>
          <p:nvPr/>
        </p:nvSpPr>
        <p:spPr>
          <a:xfrm>
            <a:off x="5868144" y="1988840"/>
            <a:ext cx="1310341" cy="360040"/>
          </a:xfrm>
          <a:prstGeom prst="rect">
            <a:avLst/>
          </a:prstGeom>
        </p:spPr>
        <p:txBody>
          <a:bodyPr vert="horz" lIns="91440" tIns="45720" rIns="91440" bIns="45720" rtlCol="1" anchor="ctr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/>
            <a:r>
              <a:rPr lang="en-US" sz="1400" dirty="0">
                <a:latin typeface="Calibri" panose="020F0502020204030204" pitchFamily="34" charset="0"/>
                <a:ea typeface="Arial Unicode MS" panose="020B0604020202020204" pitchFamily="34" charset="-128"/>
                <a:cs typeface="Calibri" panose="020F0502020204030204" pitchFamily="34" charset="0"/>
              </a:rPr>
              <a:t>379,647 votes</a:t>
            </a:r>
          </a:p>
          <a:p>
            <a:pPr algn="ctr" rtl="0"/>
            <a:r>
              <a:rPr lang="en-US" sz="1400" dirty="0">
                <a:latin typeface="Calibri" panose="020F0502020204030204" pitchFamily="34" charset="0"/>
                <a:ea typeface="Arial Unicode MS" panose="020B0604020202020204" pitchFamily="34" charset="-128"/>
                <a:cs typeface="Calibri" panose="020F0502020204030204" pitchFamily="34" charset="0"/>
              </a:rPr>
              <a:t>10 seats</a:t>
            </a:r>
            <a:endParaRPr lang="he-IL" sz="1400" dirty="0">
              <a:latin typeface="Calibri" panose="020F0502020204030204" pitchFamily="34" charset="0"/>
              <a:ea typeface="Arial Unicode MS" panose="020B0604020202020204" pitchFamily="34" charset="-128"/>
              <a:cs typeface="Calibri" panose="020F0502020204030204" pitchFamily="34" charset="0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xmlns="" id="{E398214B-932B-49B5-8B97-D0E0B74E324F}"/>
              </a:ext>
            </a:extLst>
          </p:cNvPr>
          <p:cNvSpPr txBox="1">
            <a:spLocks/>
          </p:cNvSpPr>
          <p:nvPr/>
        </p:nvSpPr>
        <p:spPr>
          <a:xfrm>
            <a:off x="7669138" y="2763573"/>
            <a:ext cx="1296142" cy="360040"/>
          </a:xfrm>
          <a:prstGeom prst="rect">
            <a:avLst/>
          </a:prstGeom>
        </p:spPr>
        <p:txBody>
          <a:bodyPr vert="horz" lIns="91440" tIns="45720" rIns="91440" bIns="45720" rtlCol="1" anchor="ctr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/>
            <a:r>
              <a:rPr lang="en-US" sz="1400" dirty="0">
                <a:latin typeface="Calibri" panose="020F0502020204030204" pitchFamily="34" charset="0"/>
                <a:ea typeface="Arial Unicode MS" panose="020B0604020202020204" pitchFamily="34" charset="-128"/>
                <a:cs typeface="Calibri" panose="020F0502020204030204" pitchFamily="34" charset="0"/>
              </a:rPr>
              <a:t>581,507 votes</a:t>
            </a:r>
          </a:p>
          <a:p>
            <a:pPr algn="ctr" rtl="0"/>
            <a:r>
              <a:rPr lang="en-US" sz="1400" dirty="0">
                <a:latin typeface="Calibri" panose="020F0502020204030204" pitchFamily="34" charset="0"/>
                <a:ea typeface="Arial Unicode MS" panose="020B0604020202020204" pitchFamily="34" charset="-128"/>
                <a:cs typeface="Calibri" panose="020F0502020204030204" pitchFamily="34" charset="0"/>
              </a:rPr>
              <a:t>15 seats</a:t>
            </a:r>
            <a:endParaRPr lang="he-IL" sz="1400" dirty="0">
              <a:latin typeface="Calibri" panose="020F0502020204030204" pitchFamily="34" charset="0"/>
              <a:ea typeface="Arial Unicode MS" panose="020B0604020202020204" pitchFamily="34" charset="-128"/>
              <a:cs typeface="Calibri" panose="020F0502020204030204" pitchFamily="34" charset="0"/>
            </a:endParaRP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xmlns="" id="{915F6AC2-1EBA-4EF9-B271-91617EE8ACD4}"/>
              </a:ext>
            </a:extLst>
          </p:cNvPr>
          <p:cNvSpPr txBox="1">
            <a:spLocks/>
          </p:cNvSpPr>
          <p:nvPr/>
        </p:nvSpPr>
        <p:spPr>
          <a:xfrm>
            <a:off x="6660232" y="3555661"/>
            <a:ext cx="1310341" cy="360040"/>
          </a:xfrm>
          <a:prstGeom prst="rect">
            <a:avLst/>
          </a:prstGeom>
        </p:spPr>
        <p:txBody>
          <a:bodyPr vert="horz" lIns="91440" tIns="45720" rIns="91440" bIns="45720" rtlCol="1" anchor="ctr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/>
            <a:r>
              <a:rPr lang="en-US" sz="1400" dirty="0">
                <a:latin typeface="Calibri" panose="020F0502020204030204" pitchFamily="34" charset="0"/>
                <a:ea typeface="Arial Unicode MS" panose="020B0604020202020204" pitchFamily="34" charset="-128"/>
                <a:cs typeface="Calibri" panose="020F0502020204030204" pitchFamily="34" charset="0"/>
              </a:rPr>
              <a:t>470,211 votes</a:t>
            </a:r>
          </a:p>
          <a:p>
            <a:pPr algn="ctr" rtl="0"/>
            <a:r>
              <a:rPr lang="en-US" sz="1400" dirty="0">
                <a:latin typeface="Calibri" panose="020F0502020204030204" pitchFamily="34" charset="0"/>
                <a:ea typeface="Arial Unicode MS" panose="020B0604020202020204" pitchFamily="34" charset="-128"/>
                <a:cs typeface="Calibri" panose="020F0502020204030204" pitchFamily="34" charset="0"/>
              </a:rPr>
              <a:t>13 seats</a:t>
            </a:r>
            <a:endParaRPr lang="he-IL" sz="1400" dirty="0">
              <a:latin typeface="Calibri" panose="020F0502020204030204" pitchFamily="34" charset="0"/>
              <a:ea typeface="Arial Unicode MS" panose="020B0604020202020204" pitchFamily="34" charset="-128"/>
              <a:cs typeface="Calibri" panose="020F0502020204030204" pitchFamily="34" charset="0"/>
            </a:endParaRP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xmlns="" id="{875C45DF-1F17-48EF-B8A2-17FC8BC3B365}"/>
              </a:ext>
            </a:extLst>
          </p:cNvPr>
          <p:cNvSpPr txBox="1">
            <a:spLocks/>
          </p:cNvSpPr>
          <p:nvPr/>
        </p:nvSpPr>
        <p:spPr>
          <a:xfrm>
            <a:off x="5245835" y="4329101"/>
            <a:ext cx="1310341" cy="360040"/>
          </a:xfrm>
          <a:prstGeom prst="rect">
            <a:avLst/>
          </a:prstGeom>
        </p:spPr>
        <p:txBody>
          <a:bodyPr vert="horz" lIns="91440" tIns="45720" rIns="91440" bIns="45720" rtlCol="1" anchor="ctr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/>
            <a:r>
              <a:rPr lang="en-US" sz="1400" dirty="0">
                <a:latin typeface="Calibri" panose="020F0502020204030204" pitchFamily="34" charset="0"/>
                <a:ea typeface="Arial Unicode MS" panose="020B0604020202020204" pitchFamily="34" charset="-128"/>
                <a:cs typeface="Calibri" panose="020F0502020204030204" pitchFamily="34" charset="0"/>
              </a:rPr>
              <a:t>337,108 votes</a:t>
            </a:r>
          </a:p>
          <a:p>
            <a:pPr algn="ctr" rtl="0"/>
            <a:r>
              <a:rPr lang="en-US" sz="1400" dirty="0">
                <a:latin typeface="Calibri" panose="020F0502020204030204" pitchFamily="34" charset="0"/>
                <a:ea typeface="Arial Unicode MS" panose="020B0604020202020204" pitchFamily="34" charset="-128"/>
                <a:cs typeface="Calibri" panose="020F0502020204030204" pitchFamily="34" charset="0"/>
              </a:rPr>
              <a:t>10 seats</a:t>
            </a:r>
            <a:endParaRPr lang="he-IL" sz="1400" dirty="0">
              <a:latin typeface="Calibri" panose="020F0502020204030204" pitchFamily="34" charset="0"/>
              <a:ea typeface="Arial Unicode MS" panose="020B0604020202020204" pitchFamily="34" charset="-128"/>
              <a:cs typeface="Calibri" panose="020F0502020204030204" pitchFamily="34" charset="0"/>
            </a:endParaRPr>
          </a:p>
        </p:txBody>
      </p:sp>
      <p:pic>
        <p:nvPicPr>
          <p:cNvPr id="12" name="Picture 11" descr="A picture containing icon&#10;&#10;Description automatically generated">
            <a:extLst>
              <a:ext uri="{FF2B5EF4-FFF2-40B4-BE49-F238E27FC236}">
                <a16:creationId xmlns:a16="http://schemas.microsoft.com/office/drawing/2014/main" xmlns="" id="{227DF667-DAF1-4EE8-918E-F2BEAEC973E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44" y="5"/>
            <a:ext cx="1476000" cy="1546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03402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9854" y="80293"/>
            <a:ext cx="7402626" cy="1260475"/>
          </a:xfrm>
        </p:spPr>
        <p:txBody>
          <a:bodyPr>
            <a:noAutofit/>
          </a:bodyPr>
          <a:lstStyle/>
          <a:p>
            <a:pPr rtl="0"/>
            <a:r>
              <a:rPr lang="en-US" sz="4000" b="1" dirty="0">
                <a:latin typeface="Calibri" panose="020F0502020204030204" pitchFamily="34" charset="0"/>
                <a:ea typeface="Arial Unicode MS" panose="020B0604020202020204" pitchFamily="34" charset="-128"/>
                <a:cs typeface="Calibri" panose="020F0502020204030204" pitchFamily="34" charset="0"/>
              </a:rPr>
              <a:t>Breakdown of the Votes for Arab Parties, 24</a:t>
            </a:r>
            <a:r>
              <a:rPr lang="en-US" sz="4000" b="1" baseline="30000" dirty="0">
                <a:latin typeface="Calibri" panose="020F0502020204030204" pitchFamily="34" charset="0"/>
                <a:ea typeface="Arial Unicode MS" panose="020B0604020202020204" pitchFamily="34" charset="-128"/>
                <a:cs typeface="Calibri" panose="020F0502020204030204" pitchFamily="34" charset="0"/>
              </a:rPr>
              <a:t>th</a:t>
            </a:r>
            <a:r>
              <a:rPr lang="en-US" sz="4000" b="1" dirty="0">
                <a:latin typeface="Calibri" panose="020F0502020204030204" pitchFamily="34" charset="0"/>
                <a:ea typeface="Arial Unicode MS" panose="020B0604020202020204" pitchFamily="34" charset="-128"/>
                <a:cs typeface="Calibri" panose="020F0502020204030204" pitchFamily="34" charset="0"/>
              </a:rPr>
              <a:t> Knesset Elections</a:t>
            </a:r>
            <a:endParaRPr lang="he-IL" sz="4000" b="1" dirty="0">
              <a:latin typeface="Calibri" panose="020F0502020204030204" pitchFamily="34" charset="0"/>
              <a:ea typeface="Arial Unicode MS" panose="020B0604020202020204" pitchFamily="34" charset="-128"/>
              <a:cs typeface="Calibri" panose="020F0502020204030204" pitchFamily="34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601236" y="1862286"/>
            <a:ext cx="4040188" cy="639763"/>
          </a:xfrm>
        </p:spPr>
        <p:txBody>
          <a:bodyPr anchor="ctr">
            <a:normAutofit/>
          </a:bodyPr>
          <a:lstStyle/>
          <a:p>
            <a:pPr algn="ctr" rtl="0"/>
            <a:r>
              <a:rPr lang="en-US" sz="2000" u="sng" dirty="0"/>
              <a:t>The United Arab List: 167,064 votes</a:t>
            </a:r>
            <a:endParaRPr lang="he-IL" sz="2000" u="sng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4789063" y="1862286"/>
            <a:ext cx="4041775" cy="639763"/>
          </a:xfrm>
        </p:spPr>
        <p:txBody>
          <a:bodyPr anchor="ctr">
            <a:normAutofit/>
          </a:bodyPr>
          <a:lstStyle/>
          <a:p>
            <a:pPr algn="ctr" rtl="0"/>
            <a:r>
              <a:rPr lang="en-US" sz="2000" u="sng" dirty="0"/>
              <a:t>The Joint List: 212,583 votes</a:t>
            </a:r>
            <a:endParaRPr lang="he-IL" sz="2000" u="sng" dirty="0"/>
          </a:p>
        </p:txBody>
      </p:sp>
      <p:graphicFrame>
        <p:nvGraphicFramePr>
          <p:cNvPr id="16" name="Content Placeholder 15">
            <a:extLst>
              <a:ext uri="{FF2B5EF4-FFF2-40B4-BE49-F238E27FC236}">
                <a16:creationId xmlns:a16="http://schemas.microsoft.com/office/drawing/2014/main" xmlns="" id="{ACEDE552-AB99-4F18-8102-2B764CBD5828}"/>
              </a:ext>
            </a:extLst>
          </p:cNvPr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983028814"/>
              </p:ext>
            </p:extLst>
          </p:nvPr>
        </p:nvGraphicFramePr>
        <p:xfrm>
          <a:off x="4789061" y="2502048"/>
          <a:ext cx="4247435" cy="4167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9" name="Content Placeholder 18">
            <a:extLst>
              <a:ext uri="{FF2B5EF4-FFF2-40B4-BE49-F238E27FC236}">
                <a16:creationId xmlns:a16="http://schemas.microsoft.com/office/drawing/2014/main" xmlns="" id="{EB332BF7-CDF7-47B3-A529-D99F5961FDAE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253030859"/>
              </p:ext>
            </p:extLst>
          </p:nvPr>
        </p:nvGraphicFramePr>
        <p:xfrm>
          <a:off x="393989" y="2502048"/>
          <a:ext cx="4247435" cy="40813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xmlns="" id="{DFBB3D6A-7D1E-44BF-A11A-2C9842FA1646}"/>
              </a:ext>
            </a:extLst>
          </p:cNvPr>
          <p:cNvCxnSpPr>
            <a:cxnSpLocks/>
          </p:cNvCxnSpPr>
          <p:nvPr/>
        </p:nvCxnSpPr>
        <p:spPr>
          <a:xfrm>
            <a:off x="4644008" y="2182168"/>
            <a:ext cx="0" cy="42711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 descr="A picture containing icon&#10;&#10;Description automatically generated">
            <a:extLst>
              <a:ext uri="{FF2B5EF4-FFF2-40B4-BE49-F238E27FC236}">
                <a16:creationId xmlns:a16="http://schemas.microsoft.com/office/drawing/2014/main" xmlns="" id="{60E08B5A-BAD2-4B09-96C4-759787844C0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44" y="5"/>
            <a:ext cx="1476000" cy="1546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67190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ערכת נושא של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11162</TotalTime>
  <Words>687</Words>
  <Application>Microsoft Office PowerPoint</Application>
  <PresentationFormat>On-screen Show (4:3)</PresentationFormat>
  <Paragraphs>81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ערכת נושא של Office</vt:lpstr>
      <vt:lpstr>Summary of Arab Vote to the 24th Knesset Elections (March 2021)  (Source of data: Knesset Central Elections Committee)</vt:lpstr>
      <vt:lpstr>The 24th Knesset Elections in Numbers</vt:lpstr>
      <vt:lpstr>Election Turnout, 1999-2021</vt:lpstr>
      <vt:lpstr>Participation of Arab Citizens in the Elections, 2019-2021</vt:lpstr>
      <vt:lpstr>Breakdown of Arab Vote in Knesset Elections, 1999-2021 *</vt:lpstr>
      <vt:lpstr>Breakdown of Eligible Arab Voters in Knesset Elections, 1999-2021 *</vt:lpstr>
      <vt:lpstr>Arab Parties’ Achievements in the 24th Knesset Elections</vt:lpstr>
      <vt:lpstr>Arab Parties’ Achievements in Knesset Elections, 2019-2021</vt:lpstr>
      <vt:lpstr>Breakdown of the Votes for Arab Parties, 24th Knesset Elections</vt:lpstr>
      <vt:lpstr>Breakdown of the Vote in Arab and Druze Localities | Turnout 44.6%</vt:lpstr>
      <vt:lpstr>Breakdown of the Arab vote in the North of the Country | Turnout 46.9%</vt:lpstr>
      <vt:lpstr>Breakdown of the Bedouin Vote in the North of the Country | Turnout 39.2%</vt:lpstr>
      <vt:lpstr>Breakdown of the Vote in Druze Localities | Turnout 46.4%</vt:lpstr>
      <vt:lpstr>Breakdown of the Vote in Christian Localities | Turnout 54%</vt:lpstr>
      <vt:lpstr>Support of Arab Parties, Northern Region, 2019-2021 Elections</vt:lpstr>
      <vt:lpstr>Breakdown of the Vote in the Triangle Region – Overview | Turnout 40.0%</vt:lpstr>
      <vt:lpstr>Breakdown of the Vote in the Southern Triangle | Turnout 46.6%</vt:lpstr>
      <vt:lpstr>Breakdown of the Vote in the Northern Triangle | Turnout 35%</vt:lpstr>
      <vt:lpstr>Breakdown of the Vote in the Jerusalem Area| Turnout 42.4%</vt:lpstr>
      <vt:lpstr>Breakdown of the Negev Bedouin Vote – Overview | Turnout 42.3%</vt:lpstr>
      <vt:lpstr>Breakdown of the Vote in Negev Bedouin Townships | Turnout 45.8%</vt:lpstr>
      <vt:lpstr>Breakdown of Bedouin Vote in Negev Regional Councils | Turnout 50.5%</vt:lpstr>
      <vt:lpstr>Breakdown of the Vote of Negev Bedouin Tribes | Turnout 32.4%</vt:lpstr>
      <vt:lpstr>Turnout of Arab Residents in Mixed Jewish-Arab Cities</vt:lpstr>
      <vt:lpstr>Turnout of Arab Voters in Mixed Cities: 23rd, 24th Knesset Elections</vt:lpstr>
      <vt:lpstr>Arab Votes to Jewish Parties – March 2021 Elections *</vt:lpstr>
      <vt:lpstr>Jewish Parties’ Achievements in the Arab sector, 2019-2021 Elections *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Arab vote 21 Knesset Election</dc:title>
  <dc:creator>Arik</dc:creator>
  <cp:lastModifiedBy>Danae Marx</cp:lastModifiedBy>
  <cp:revision>642</cp:revision>
  <dcterms:created xsi:type="dcterms:W3CDTF">2019-04-12T15:12:23Z</dcterms:created>
  <dcterms:modified xsi:type="dcterms:W3CDTF">2021-04-28T06:55:32Z</dcterms:modified>
</cp:coreProperties>
</file>